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9" r:id="rId4"/>
    <p:sldId id="269" r:id="rId5"/>
    <p:sldId id="270" r:id="rId6"/>
    <p:sldId id="271" r:id="rId7"/>
    <p:sldId id="258" r:id="rId8"/>
    <p:sldId id="279" r:id="rId9"/>
    <p:sldId id="273" r:id="rId10"/>
    <p:sldId id="275" r:id="rId11"/>
    <p:sldId id="260" r:id="rId12"/>
    <p:sldId id="261" r:id="rId13"/>
    <p:sldId id="262" r:id="rId14"/>
    <p:sldId id="263" r:id="rId15"/>
    <p:sldId id="264" r:id="rId16"/>
    <p:sldId id="278" r:id="rId17"/>
    <p:sldId id="265" r:id="rId18"/>
    <p:sldId id="268" r:id="rId19"/>
    <p:sldId id="266" r:id="rId20"/>
    <p:sldId id="277" r:id="rId21"/>
    <p:sldId id="267" r:id="rId22"/>
    <p:sldId id="274" r:id="rId23"/>
  </p:sldIdLst>
  <p:sldSz cx="12192000" cy="6858000"/>
  <p:notesSz cx="6889750" cy="10018713"/>
  <p:defaultTextStyle>
    <a:defPPr>
      <a:defRPr lang="sv-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kka" initials="P" lastIdx="3" clrIdx="0">
    <p:extLst>
      <p:ext uri="{19B8F6BF-5375-455C-9EA6-DF929625EA0E}">
        <p15:presenceInfo xmlns:p15="http://schemas.microsoft.com/office/powerpoint/2012/main" userId="Pekk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17" autoAdjust="0"/>
    <p:restoredTop sz="94660"/>
  </p:normalViewPr>
  <p:slideViewPr>
    <p:cSldViewPr snapToGrid="0">
      <p:cViewPr varScale="1">
        <p:scale>
          <a:sx n="91" d="100"/>
          <a:sy n="91" d="100"/>
        </p:scale>
        <p:origin x="72" y="390"/>
      </p:cViewPr>
      <p:guideLst/>
    </p:cSldViewPr>
  </p:slideViewPr>
  <p:notesTextViewPr>
    <p:cViewPr>
      <p:scale>
        <a:sx n="1" d="1"/>
        <a:sy n="1" d="1"/>
      </p:scale>
      <p:origin x="0" y="0"/>
    </p:cViewPr>
  </p:notesTextViewPr>
  <p:sorterViewPr>
    <p:cViewPr>
      <p:scale>
        <a:sx n="100" d="100"/>
        <a:sy n="100" d="100"/>
      </p:scale>
      <p:origin x="0" y="-337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9091940728608682E-2"/>
          <c:y val="0.14128232346971289"/>
          <c:w val="0.81241998946944893"/>
          <c:h val="0.65439435469248131"/>
        </c:manualLayout>
      </c:layout>
      <c:barChart>
        <c:barDir val="col"/>
        <c:grouping val="clustered"/>
        <c:varyColors val="0"/>
        <c:ser>
          <c:idx val="0"/>
          <c:order val="0"/>
          <c:tx>
            <c:strRef>
              <c:f>Blad1!$B$1</c:f>
              <c:strCache>
                <c:ptCount val="1"/>
                <c:pt idx="0">
                  <c:v>at-risk readers contr</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Blad1!$A$2:$A$5</c:f>
              <c:strCache>
                <c:ptCount val="3"/>
                <c:pt idx="0">
                  <c:v>Grade 1 decoding</c:v>
                </c:pt>
                <c:pt idx="1">
                  <c:v>Grade 6 reading comprehension</c:v>
                </c:pt>
                <c:pt idx="2">
                  <c:v>Grade 9 reading comprehension</c:v>
                </c:pt>
              </c:strCache>
            </c:strRef>
          </c:cat>
          <c:val>
            <c:numRef>
              <c:f>Blad1!$B$2:$B$5</c:f>
              <c:numCache>
                <c:formatCode>General</c:formatCode>
                <c:ptCount val="4"/>
                <c:pt idx="0">
                  <c:v>60</c:v>
                </c:pt>
                <c:pt idx="1">
                  <c:v>60</c:v>
                </c:pt>
                <c:pt idx="2">
                  <c:v>53</c:v>
                </c:pt>
              </c:numCache>
            </c:numRef>
          </c:val>
          <c:extLst>
            <c:ext xmlns:c16="http://schemas.microsoft.com/office/drawing/2014/chart" uri="{C3380CC4-5D6E-409C-BE32-E72D297353CC}">
              <c16:uniqueId val="{00000000-726B-4301-A663-1FE70F2D3DDE}"/>
            </c:ext>
          </c:extLst>
        </c:ser>
        <c:ser>
          <c:idx val="1"/>
          <c:order val="1"/>
          <c:tx>
            <c:strRef>
              <c:f>Blad1!$C$1</c:f>
              <c:strCache>
                <c:ptCount val="1"/>
                <c:pt idx="0">
                  <c:v>at-risk readers interv</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Blad1!$A$2:$A$5</c:f>
              <c:strCache>
                <c:ptCount val="3"/>
                <c:pt idx="0">
                  <c:v>Grade 1 decoding</c:v>
                </c:pt>
                <c:pt idx="1">
                  <c:v>Grade 6 reading comprehension</c:v>
                </c:pt>
                <c:pt idx="2">
                  <c:v>Grade 9 reading comprehension</c:v>
                </c:pt>
              </c:strCache>
            </c:strRef>
          </c:cat>
          <c:val>
            <c:numRef>
              <c:f>Blad1!$C$2:$C$5</c:f>
              <c:numCache>
                <c:formatCode>General</c:formatCode>
                <c:ptCount val="4"/>
                <c:pt idx="0">
                  <c:v>32</c:v>
                </c:pt>
                <c:pt idx="1">
                  <c:v>24</c:v>
                </c:pt>
                <c:pt idx="2">
                  <c:v>25</c:v>
                </c:pt>
              </c:numCache>
            </c:numRef>
          </c:val>
          <c:extLst>
            <c:ext xmlns:c16="http://schemas.microsoft.com/office/drawing/2014/chart" uri="{C3380CC4-5D6E-409C-BE32-E72D297353CC}">
              <c16:uniqueId val="{00000001-726B-4301-A663-1FE70F2D3DDE}"/>
            </c:ext>
          </c:extLst>
        </c:ser>
        <c:ser>
          <c:idx val="2"/>
          <c:order val="2"/>
          <c:tx>
            <c:strRef>
              <c:f>Blad1!$D$1</c:f>
              <c:strCache>
                <c:ptCount val="1"/>
                <c:pt idx="0">
                  <c:v>not at risk readers contr</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Blad1!$A$2:$A$5</c:f>
              <c:strCache>
                <c:ptCount val="3"/>
                <c:pt idx="0">
                  <c:v>Grade 1 decoding</c:v>
                </c:pt>
                <c:pt idx="1">
                  <c:v>Grade 6 reading comprehension</c:v>
                </c:pt>
                <c:pt idx="2">
                  <c:v>Grade 9 reading comprehension</c:v>
                </c:pt>
              </c:strCache>
            </c:strRef>
          </c:cat>
          <c:val>
            <c:numRef>
              <c:f>Blad1!$D$2:$D$5</c:f>
              <c:numCache>
                <c:formatCode>General</c:formatCode>
                <c:ptCount val="4"/>
                <c:pt idx="0">
                  <c:v>31</c:v>
                </c:pt>
                <c:pt idx="1">
                  <c:v>35</c:v>
                </c:pt>
                <c:pt idx="2">
                  <c:v>27</c:v>
                </c:pt>
              </c:numCache>
            </c:numRef>
          </c:val>
          <c:extLst>
            <c:ext xmlns:c16="http://schemas.microsoft.com/office/drawing/2014/chart" uri="{C3380CC4-5D6E-409C-BE32-E72D297353CC}">
              <c16:uniqueId val="{00000002-726B-4301-A663-1FE70F2D3DDE}"/>
            </c:ext>
          </c:extLst>
        </c:ser>
        <c:ser>
          <c:idx val="3"/>
          <c:order val="3"/>
          <c:tx>
            <c:strRef>
              <c:f>Blad1!$E$1</c:f>
              <c:strCache>
                <c:ptCount val="1"/>
                <c:pt idx="0">
                  <c:v>not at risk readers interv</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Blad1!$A$2:$A$5</c:f>
              <c:strCache>
                <c:ptCount val="3"/>
                <c:pt idx="0">
                  <c:v>Grade 1 decoding</c:v>
                </c:pt>
                <c:pt idx="1">
                  <c:v>Grade 6 reading comprehension</c:v>
                </c:pt>
                <c:pt idx="2">
                  <c:v>Grade 9 reading comprehension</c:v>
                </c:pt>
              </c:strCache>
            </c:strRef>
          </c:cat>
          <c:val>
            <c:numRef>
              <c:f>Blad1!$E$2:$E$5</c:f>
              <c:numCache>
                <c:formatCode>General</c:formatCode>
                <c:ptCount val="4"/>
                <c:pt idx="0">
                  <c:v>13</c:v>
                </c:pt>
                <c:pt idx="1">
                  <c:v>9</c:v>
                </c:pt>
                <c:pt idx="2">
                  <c:v>17</c:v>
                </c:pt>
              </c:numCache>
            </c:numRef>
          </c:val>
          <c:extLst>
            <c:ext xmlns:c16="http://schemas.microsoft.com/office/drawing/2014/chart" uri="{C3380CC4-5D6E-409C-BE32-E72D297353CC}">
              <c16:uniqueId val="{00000003-726B-4301-A663-1FE70F2D3DDE}"/>
            </c:ext>
          </c:extLst>
        </c:ser>
        <c:dLbls>
          <c:dLblPos val="outEnd"/>
          <c:showLegendKey val="0"/>
          <c:showVal val="1"/>
          <c:showCatName val="0"/>
          <c:showSerName val="0"/>
          <c:showPercent val="0"/>
          <c:showBubbleSize val="0"/>
        </c:dLbls>
        <c:gapWidth val="219"/>
        <c:overlap val="-27"/>
        <c:axId val="353336992"/>
        <c:axId val="352370280"/>
      </c:barChart>
      <c:catAx>
        <c:axId val="3533369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352370280"/>
        <c:crosses val="autoZero"/>
        <c:auto val="1"/>
        <c:lblAlgn val="ctr"/>
        <c:lblOffset val="100"/>
        <c:noMultiLvlLbl val="0"/>
      </c:catAx>
      <c:valAx>
        <c:axId val="3523702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353336992"/>
        <c:crosses val="autoZero"/>
        <c:crossBetween val="between"/>
      </c:valAx>
      <c:spPr>
        <a:noFill/>
        <a:ln>
          <a:noFill/>
        </a:ln>
        <a:effectLst/>
      </c:spPr>
    </c:plotArea>
    <c:legend>
      <c:legendPos val="b"/>
      <c:layout>
        <c:manualLayout>
          <c:xMode val="edge"/>
          <c:yMode val="edge"/>
          <c:x val="2.9083853588778519E-2"/>
          <c:y val="0.88968100350851265"/>
          <c:w val="0.89999998250218416"/>
          <c:h val="7.8763678460845837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19-09-01T09:50:41.660" idx="1">
    <p:pos x="10" y="10"/>
    <p:text/>
    <p:extLst>
      <p:ext uri="{C676402C-5697-4E1C-873F-D02D1690AC5C}">
        <p15:threadingInfo xmlns:p15="http://schemas.microsoft.com/office/powerpoint/2012/main" timeZoneBias="-180"/>
      </p:ext>
    </p:extLst>
  </p:cm>
  <p:cm authorId="1" dt="2019-09-01T09:55:05.444" idx="3">
    <p:pos x="146" y="146"/>
    <p:text>Figuren är för komplex för åhörarna, ge bara en verbal förklaring</p:text>
    <p:extLst>
      <p:ext uri="{C676402C-5697-4E1C-873F-D02D1690AC5C}">
        <p15:threadingInfo xmlns:p15="http://schemas.microsoft.com/office/powerpoint/2012/main" timeZoneBias="-18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sv-SE"/>
              <a:t>Klicka här för att ändra format</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sv-SE"/>
              <a:t>Klicka här för att ändra format på underrubrik i bakgrunden</a:t>
            </a:r>
            <a:endParaRPr lang="en-US" dirty="0"/>
          </a:p>
        </p:txBody>
      </p:sp>
      <p:sp>
        <p:nvSpPr>
          <p:cNvPr id="4" name="Date Placeholder 3"/>
          <p:cNvSpPr>
            <a:spLocks noGrp="1"/>
          </p:cNvSpPr>
          <p:nvPr>
            <p:ph type="dt" sz="half" idx="10"/>
          </p:nvPr>
        </p:nvSpPr>
        <p:spPr/>
        <p:txBody>
          <a:bodyPr/>
          <a:lstStyle/>
          <a:p>
            <a:fld id="{74B54EC3-DEA0-43D8-9438-888CECD3E489}" type="datetimeFigureOut">
              <a:rPr lang="sv-FI" smtClean="0"/>
              <a:t>07-10-2021</a:t>
            </a:fld>
            <a:endParaRPr lang="sv-FI"/>
          </a:p>
        </p:txBody>
      </p:sp>
      <p:sp>
        <p:nvSpPr>
          <p:cNvPr id="5" name="Footer Placeholder 4"/>
          <p:cNvSpPr>
            <a:spLocks noGrp="1"/>
          </p:cNvSpPr>
          <p:nvPr>
            <p:ph type="ftr" sz="quarter" idx="11"/>
          </p:nvPr>
        </p:nvSpPr>
        <p:spPr/>
        <p:txBody>
          <a:bodyPr/>
          <a:lstStyle/>
          <a:p>
            <a:endParaRPr lang="sv-FI"/>
          </a:p>
        </p:txBody>
      </p:sp>
      <p:sp>
        <p:nvSpPr>
          <p:cNvPr id="6" name="Slide Number Placeholder 5"/>
          <p:cNvSpPr>
            <a:spLocks noGrp="1"/>
          </p:cNvSpPr>
          <p:nvPr>
            <p:ph type="sldNum" sz="quarter" idx="12"/>
          </p:nvPr>
        </p:nvSpPr>
        <p:spPr/>
        <p:txBody>
          <a:bodyPr/>
          <a:lstStyle/>
          <a:p>
            <a:fld id="{EFFBCC45-C6CA-4A38-A9E5-ED6150E9483B}" type="slidenum">
              <a:rPr lang="sv-FI" smtClean="0"/>
              <a:t>‹#›</a:t>
            </a:fld>
            <a:endParaRPr lang="sv-FI"/>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0682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74B54EC3-DEA0-43D8-9438-888CECD3E489}" type="datetimeFigureOut">
              <a:rPr lang="sv-FI" smtClean="0"/>
              <a:t>07-10-2021</a:t>
            </a:fld>
            <a:endParaRPr lang="sv-FI"/>
          </a:p>
        </p:txBody>
      </p:sp>
      <p:sp>
        <p:nvSpPr>
          <p:cNvPr id="5" name="Footer Placeholder 4"/>
          <p:cNvSpPr>
            <a:spLocks noGrp="1"/>
          </p:cNvSpPr>
          <p:nvPr>
            <p:ph type="ftr" sz="quarter" idx="11"/>
          </p:nvPr>
        </p:nvSpPr>
        <p:spPr/>
        <p:txBody>
          <a:bodyPr/>
          <a:lstStyle/>
          <a:p>
            <a:endParaRPr lang="sv-FI"/>
          </a:p>
        </p:txBody>
      </p:sp>
      <p:sp>
        <p:nvSpPr>
          <p:cNvPr id="6" name="Slide Number Placeholder 5"/>
          <p:cNvSpPr>
            <a:spLocks noGrp="1"/>
          </p:cNvSpPr>
          <p:nvPr>
            <p:ph type="sldNum" sz="quarter" idx="12"/>
          </p:nvPr>
        </p:nvSpPr>
        <p:spPr/>
        <p:txBody>
          <a:bodyPr/>
          <a:lstStyle/>
          <a:p>
            <a:fld id="{EFFBCC45-C6CA-4A38-A9E5-ED6150E9483B}" type="slidenum">
              <a:rPr lang="sv-FI" smtClean="0"/>
              <a:t>‹#›</a:t>
            </a:fld>
            <a:endParaRPr lang="sv-FI"/>
          </a:p>
        </p:txBody>
      </p:sp>
    </p:spTree>
    <p:extLst>
      <p:ext uri="{BB962C8B-B14F-4D97-AF65-F5344CB8AC3E}">
        <p14:creationId xmlns:p14="http://schemas.microsoft.com/office/powerpoint/2010/main" val="557398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Lodrät rubrik och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sv-SE"/>
              <a:t>Klicka här för att ändra format</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74B54EC3-DEA0-43D8-9438-888CECD3E489}" type="datetimeFigureOut">
              <a:rPr lang="sv-FI" smtClean="0"/>
              <a:t>07-10-2021</a:t>
            </a:fld>
            <a:endParaRPr lang="sv-FI"/>
          </a:p>
        </p:txBody>
      </p:sp>
      <p:sp>
        <p:nvSpPr>
          <p:cNvPr id="5" name="Footer Placeholder 4"/>
          <p:cNvSpPr>
            <a:spLocks noGrp="1"/>
          </p:cNvSpPr>
          <p:nvPr>
            <p:ph type="ftr" sz="quarter" idx="11"/>
          </p:nvPr>
        </p:nvSpPr>
        <p:spPr/>
        <p:txBody>
          <a:bodyPr/>
          <a:lstStyle/>
          <a:p>
            <a:endParaRPr lang="sv-FI"/>
          </a:p>
        </p:txBody>
      </p:sp>
      <p:sp>
        <p:nvSpPr>
          <p:cNvPr id="6" name="Slide Number Placeholder 5"/>
          <p:cNvSpPr>
            <a:spLocks noGrp="1"/>
          </p:cNvSpPr>
          <p:nvPr>
            <p:ph type="sldNum" sz="quarter" idx="12"/>
          </p:nvPr>
        </p:nvSpPr>
        <p:spPr/>
        <p:txBody>
          <a:bodyPr/>
          <a:lstStyle/>
          <a:p>
            <a:fld id="{EFFBCC45-C6CA-4A38-A9E5-ED6150E9483B}" type="slidenum">
              <a:rPr lang="sv-FI" smtClean="0"/>
              <a:t>‹#›</a:t>
            </a:fld>
            <a:endParaRPr lang="sv-FI"/>
          </a:p>
        </p:txBody>
      </p:sp>
    </p:spTree>
    <p:extLst>
      <p:ext uri="{BB962C8B-B14F-4D97-AF65-F5344CB8AC3E}">
        <p14:creationId xmlns:p14="http://schemas.microsoft.com/office/powerpoint/2010/main" val="1066150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74B54EC3-DEA0-43D8-9438-888CECD3E489}" type="datetimeFigureOut">
              <a:rPr lang="sv-FI" smtClean="0"/>
              <a:t>07-10-2021</a:t>
            </a:fld>
            <a:endParaRPr lang="sv-FI"/>
          </a:p>
        </p:txBody>
      </p:sp>
      <p:sp>
        <p:nvSpPr>
          <p:cNvPr id="5" name="Footer Placeholder 4"/>
          <p:cNvSpPr>
            <a:spLocks noGrp="1"/>
          </p:cNvSpPr>
          <p:nvPr>
            <p:ph type="ftr" sz="quarter" idx="11"/>
          </p:nvPr>
        </p:nvSpPr>
        <p:spPr/>
        <p:txBody>
          <a:bodyPr/>
          <a:lstStyle/>
          <a:p>
            <a:endParaRPr lang="sv-FI"/>
          </a:p>
        </p:txBody>
      </p:sp>
      <p:sp>
        <p:nvSpPr>
          <p:cNvPr id="6" name="Slide Number Placeholder 5"/>
          <p:cNvSpPr>
            <a:spLocks noGrp="1"/>
          </p:cNvSpPr>
          <p:nvPr>
            <p:ph type="sldNum" sz="quarter" idx="12"/>
          </p:nvPr>
        </p:nvSpPr>
        <p:spPr/>
        <p:txBody>
          <a:bodyPr/>
          <a:lstStyle/>
          <a:p>
            <a:fld id="{EFFBCC45-C6CA-4A38-A9E5-ED6150E9483B}" type="slidenum">
              <a:rPr lang="sv-FI" smtClean="0"/>
              <a:t>‹#›</a:t>
            </a:fld>
            <a:endParaRPr lang="sv-FI"/>
          </a:p>
        </p:txBody>
      </p:sp>
    </p:spTree>
    <p:extLst>
      <p:ext uri="{BB962C8B-B14F-4D97-AF65-F5344CB8AC3E}">
        <p14:creationId xmlns:p14="http://schemas.microsoft.com/office/powerpoint/2010/main" val="652703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vsnittsrubrik">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sv-SE"/>
              <a:t>Klicka här för att ändra format</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74B54EC3-DEA0-43D8-9438-888CECD3E489}" type="datetimeFigureOut">
              <a:rPr lang="sv-FI" smtClean="0"/>
              <a:t>07-10-2021</a:t>
            </a:fld>
            <a:endParaRPr lang="sv-FI"/>
          </a:p>
        </p:txBody>
      </p:sp>
      <p:sp>
        <p:nvSpPr>
          <p:cNvPr id="5" name="Footer Placeholder 4"/>
          <p:cNvSpPr>
            <a:spLocks noGrp="1"/>
          </p:cNvSpPr>
          <p:nvPr>
            <p:ph type="ftr" sz="quarter" idx="11"/>
          </p:nvPr>
        </p:nvSpPr>
        <p:spPr/>
        <p:txBody>
          <a:bodyPr/>
          <a:lstStyle/>
          <a:p>
            <a:endParaRPr lang="sv-FI"/>
          </a:p>
        </p:txBody>
      </p:sp>
      <p:sp>
        <p:nvSpPr>
          <p:cNvPr id="6" name="Slide Number Placeholder 5"/>
          <p:cNvSpPr>
            <a:spLocks noGrp="1"/>
          </p:cNvSpPr>
          <p:nvPr>
            <p:ph type="sldNum" sz="quarter" idx="12"/>
          </p:nvPr>
        </p:nvSpPr>
        <p:spPr/>
        <p:txBody>
          <a:bodyPr/>
          <a:lstStyle/>
          <a:p>
            <a:fld id="{EFFBCC45-C6CA-4A38-A9E5-ED6150E9483B}" type="slidenum">
              <a:rPr lang="sv-FI" smtClean="0"/>
              <a:t>‹#›</a:t>
            </a:fld>
            <a:endParaRPr lang="sv-FI"/>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0462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sv-SE"/>
              <a:t>Klicka här för att ändra format</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74B54EC3-DEA0-43D8-9438-888CECD3E489}" type="datetimeFigureOut">
              <a:rPr lang="sv-FI" smtClean="0"/>
              <a:t>07-10-2021</a:t>
            </a:fld>
            <a:endParaRPr lang="sv-FI"/>
          </a:p>
        </p:txBody>
      </p:sp>
      <p:sp>
        <p:nvSpPr>
          <p:cNvPr id="6" name="Footer Placeholder 5"/>
          <p:cNvSpPr>
            <a:spLocks noGrp="1"/>
          </p:cNvSpPr>
          <p:nvPr>
            <p:ph type="ftr" sz="quarter" idx="11"/>
          </p:nvPr>
        </p:nvSpPr>
        <p:spPr/>
        <p:txBody>
          <a:bodyPr/>
          <a:lstStyle/>
          <a:p>
            <a:endParaRPr lang="sv-FI"/>
          </a:p>
        </p:txBody>
      </p:sp>
      <p:sp>
        <p:nvSpPr>
          <p:cNvPr id="7" name="Slide Number Placeholder 6"/>
          <p:cNvSpPr>
            <a:spLocks noGrp="1"/>
          </p:cNvSpPr>
          <p:nvPr>
            <p:ph type="sldNum" sz="quarter" idx="12"/>
          </p:nvPr>
        </p:nvSpPr>
        <p:spPr/>
        <p:txBody>
          <a:bodyPr/>
          <a:lstStyle/>
          <a:p>
            <a:fld id="{EFFBCC45-C6CA-4A38-A9E5-ED6150E9483B}" type="slidenum">
              <a:rPr lang="sv-FI" smtClean="0"/>
              <a:t>‹#›</a:t>
            </a:fld>
            <a:endParaRPr lang="sv-FI"/>
          </a:p>
        </p:txBody>
      </p:sp>
    </p:spTree>
    <p:extLst>
      <p:ext uri="{BB962C8B-B14F-4D97-AF65-F5344CB8AC3E}">
        <p14:creationId xmlns:p14="http://schemas.microsoft.com/office/powerpoint/2010/main" val="2567101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sv-SE"/>
              <a:t>Klicka här för att ändra format</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1097280" y="2582334"/>
            <a:ext cx="4937760" cy="33782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217920" y="2582334"/>
            <a:ext cx="4937760" cy="33782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74B54EC3-DEA0-43D8-9438-888CECD3E489}" type="datetimeFigureOut">
              <a:rPr lang="sv-FI" smtClean="0"/>
              <a:t>07-10-2021</a:t>
            </a:fld>
            <a:endParaRPr lang="sv-FI"/>
          </a:p>
        </p:txBody>
      </p:sp>
      <p:sp>
        <p:nvSpPr>
          <p:cNvPr id="8" name="Footer Placeholder 7"/>
          <p:cNvSpPr>
            <a:spLocks noGrp="1"/>
          </p:cNvSpPr>
          <p:nvPr>
            <p:ph type="ftr" sz="quarter" idx="11"/>
          </p:nvPr>
        </p:nvSpPr>
        <p:spPr/>
        <p:txBody>
          <a:bodyPr/>
          <a:lstStyle/>
          <a:p>
            <a:endParaRPr lang="sv-FI"/>
          </a:p>
        </p:txBody>
      </p:sp>
      <p:sp>
        <p:nvSpPr>
          <p:cNvPr id="9" name="Slide Number Placeholder 8"/>
          <p:cNvSpPr>
            <a:spLocks noGrp="1"/>
          </p:cNvSpPr>
          <p:nvPr>
            <p:ph type="sldNum" sz="quarter" idx="12"/>
          </p:nvPr>
        </p:nvSpPr>
        <p:spPr/>
        <p:txBody>
          <a:bodyPr/>
          <a:lstStyle/>
          <a:p>
            <a:fld id="{EFFBCC45-C6CA-4A38-A9E5-ED6150E9483B}" type="slidenum">
              <a:rPr lang="sv-FI" smtClean="0"/>
              <a:t>‹#›</a:t>
            </a:fld>
            <a:endParaRPr lang="sv-FI"/>
          </a:p>
        </p:txBody>
      </p:sp>
    </p:spTree>
    <p:extLst>
      <p:ext uri="{BB962C8B-B14F-4D97-AF65-F5344CB8AC3E}">
        <p14:creationId xmlns:p14="http://schemas.microsoft.com/office/powerpoint/2010/main" val="1036195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3" name="Date Placeholder 2"/>
          <p:cNvSpPr>
            <a:spLocks noGrp="1"/>
          </p:cNvSpPr>
          <p:nvPr>
            <p:ph type="dt" sz="half" idx="10"/>
          </p:nvPr>
        </p:nvSpPr>
        <p:spPr/>
        <p:txBody>
          <a:bodyPr/>
          <a:lstStyle/>
          <a:p>
            <a:fld id="{74B54EC3-DEA0-43D8-9438-888CECD3E489}" type="datetimeFigureOut">
              <a:rPr lang="sv-FI" smtClean="0"/>
              <a:t>07-10-2021</a:t>
            </a:fld>
            <a:endParaRPr lang="sv-FI"/>
          </a:p>
        </p:txBody>
      </p:sp>
      <p:sp>
        <p:nvSpPr>
          <p:cNvPr id="4" name="Footer Placeholder 3"/>
          <p:cNvSpPr>
            <a:spLocks noGrp="1"/>
          </p:cNvSpPr>
          <p:nvPr>
            <p:ph type="ftr" sz="quarter" idx="11"/>
          </p:nvPr>
        </p:nvSpPr>
        <p:spPr/>
        <p:txBody>
          <a:bodyPr/>
          <a:lstStyle/>
          <a:p>
            <a:endParaRPr lang="sv-FI"/>
          </a:p>
        </p:txBody>
      </p:sp>
      <p:sp>
        <p:nvSpPr>
          <p:cNvPr id="5" name="Slide Number Placeholder 4"/>
          <p:cNvSpPr>
            <a:spLocks noGrp="1"/>
          </p:cNvSpPr>
          <p:nvPr>
            <p:ph type="sldNum" sz="quarter" idx="12"/>
          </p:nvPr>
        </p:nvSpPr>
        <p:spPr/>
        <p:txBody>
          <a:bodyPr/>
          <a:lstStyle/>
          <a:p>
            <a:fld id="{EFFBCC45-C6CA-4A38-A9E5-ED6150E9483B}" type="slidenum">
              <a:rPr lang="sv-FI" smtClean="0"/>
              <a:t>‹#›</a:t>
            </a:fld>
            <a:endParaRPr lang="sv-FI"/>
          </a:p>
        </p:txBody>
      </p:sp>
    </p:spTree>
    <p:extLst>
      <p:ext uri="{BB962C8B-B14F-4D97-AF65-F5344CB8AC3E}">
        <p14:creationId xmlns:p14="http://schemas.microsoft.com/office/powerpoint/2010/main" val="3553021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4B54EC3-DEA0-43D8-9438-888CECD3E489}" type="datetimeFigureOut">
              <a:rPr lang="sv-FI" smtClean="0"/>
              <a:t>07-10-2021</a:t>
            </a:fld>
            <a:endParaRPr lang="sv-FI"/>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sv-FI"/>
          </a:p>
        </p:txBody>
      </p:sp>
      <p:sp>
        <p:nvSpPr>
          <p:cNvPr id="9" name="Slide Number Placeholder 8"/>
          <p:cNvSpPr>
            <a:spLocks noGrp="1"/>
          </p:cNvSpPr>
          <p:nvPr>
            <p:ph type="sldNum" sz="quarter" idx="12"/>
          </p:nvPr>
        </p:nvSpPr>
        <p:spPr/>
        <p:txBody>
          <a:bodyPr/>
          <a:lstStyle/>
          <a:p>
            <a:fld id="{EFFBCC45-C6CA-4A38-A9E5-ED6150E9483B}" type="slidenum">
              <a:rPr lang="sv-FI" smtClean="0"/>
              <a:t>‹#›</a:t>
            </a:fld>
            <a:endParaRPr lang="sv-FI"/>
          </a:p>
        </p:txBody>
      </p:sp>
    </p:spTree>
    <p:extLst>
      <p:ext uri="{BB962C8B-B14F-4D97-AF65-F5344CB8AC3E}">
        <p14:creationId xmlns:p14="http://schemas.microsoft.com/office/powerpoint/2010/main" val="2445868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nehåll med bildtext">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sv-SE"/>
              <a:t>Klicka här för att ändra format</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4B54EC3-DEA0-43D8-9438-888CECD3E489}" type="datetimeFigureOut">
              <a:rPr lang="sv-FI" smtClean="0"/>
              <a:t>07-10-2021</a:t>
            </a:fld>
            <a:endParaRPr lang="sv-FI"/>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sv-FI"/>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FFBCC45-C6CA-4A38-A9E5-ED6150E9483B}" type="slidenum">
              <a:rPr lang="sv-FI" smtClean="0"/>
              <a:t>‹#›</a:t>
            </a:fld>
            <a:endParaRPr lang="sv-FI"/>
          </a:p>
        </p:txBody>
      </p:sp>
    </p:spTree>
    <p:extLst>
      <p:ext uri="{BB962C8B-B14F-4D97-AF65-F5344CB8AC3E}">
        <p14:creationId xmlns:p14="http://schemas.microsoft.com/office/powerpoint/2010/main" val="3738164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ed bildtext">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sv-SE"/>
              <a:t>Klicka här för att ändra format</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74B54EC3-DEA0-43D8-9438-888CECD3E489}" type="datetimeFigureOut">
              <a:rPr lang="sv-FI" smtClean="0"/>
              <a:t>07-10-2021</a:t>
            </a:fld>
            <a:endParaRPr lang="sv-FI"/>
          </a:p>
        </p:txBody>
      </p:sp>
      <p:sp>
        <p:nvSpPr>
          <p:cNvPr id="6" name="Footer Placeholder 5"/>
          <p:cNvSpPr>
            <a:spLocks noGrp="1"/>
          </p:cNvSpPr>
          <p:nvPr>
            <p:ph type="ftr" sz="quarter" idx="11"/>
          </p:nvPr>
        </p:nvSpPr>
        <p:spPr/>
        <p:txBody>
          <a:bodyPr/>
          <a:lstStyle/>
          <a:p>
            <a:endParaRPr lang="sv-FI"/>
          </a:p>
        </p:txBody>
      </p:sp>
      <p:sp>
        <p:nvSpPr>
          <p:cNvPr id="7" name="Slide Number Placeholder 6"/>
          <p:cNvSpPr>
            <a:spLocks noGrp="1"/>
          </p:cNvSpPr>
          <p:nvPr>
            <p:ph type="sldNum" sz="quarter" idx="12"/>
          </p:nvPr>
        </p:nvSpPr>
        <p:spPr/>
        <p:txBody>
          <a:bodyPr/>
          <a:lstStyle/>
          <a:p>
            <a:fld id="{EFFBCC45-C6CA-4A38-A9E5-ED6150E9483B}" type="slidenum">
              <a:rPr lang="sv-FI" smtClean="0"/>
              <a:t>‹#›</a:t>
            </a:fld>
            <a:endParaRPr lang="sv-FI"/>
          </a:p>
        </p:txBody>
      </p:sp>
    </p:spTree>
    <p:extLst>
      <p:ext uri="{BB962C8B-B14F-4D97-AF65-F5344CB8AC3E}">
        <p14:creationId xmlns:p14="http://schemas.microsoft.com/office/powerpoint/2010/main" val="2033379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sv-SE"/>
              <a:t>Klicka här för att ändra format</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4B54EC3-DEA0-43D8-9438-888CECD3E489}" type="datetimeFigureOut">
              <a:rPr lang="sv-FI" smtClean="0"/>
              <a:t>07-10-2021</a:t>
            </a:fld>
            <a:endParaRPr lang="sv-FI"/>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sv-FI"/>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FFBCC45-C6CA-4A38-A9E5-ED6150E9483B}" type="slidenum">
              <a:rPr lang="sv-FI" smtClean="0"/>
              <a:t>‹#›</a:t>
            </a:fld>
            <a:endParaRPr lang="sv-FI"/>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225164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02788" y="1600200"/>
            <a:ext cx="11829267" cy="2446699"/>
          </a:xfrm>
        </p:spPr>
        <p:txBody>
          <a:bodyPr>
            <a:normAutofit fontScale="90000"/>
          </a:bodyPr>
          <a:lstStyle/>
          <a:p>
            <a:pPr algn="ctr"/>
            <a:br>
              <a:rPr lang="sv-FI" sz="4000" dirty="0"/>
            </a:br>
            <a:br>
              <a:rPr lang="sv-FI" sz="3600" dirty="0"/>
            </a:br>
            <a:br>
              <a:rPr lang="sv-FI" sz="3600" dirty="0"/>
            </a:br>
            <a:r>
              <a:rPr lang="sv-FI" sz="4400" dirty="0">
                <a:solidFill>
                  <a:srgbClr val="0070C0"/>
                </a:solidFill>
              </a:rPr>
              <a:t>Den nordiska modellen: Systematisk språklek och tidig läs- och skrivutveckling- en 10-årig fonologisk interventionsstudie från förskola till och med åk 9</a:t>
            </a:r>
            <a:br>
              <a:rPr lang="sv-FI" sz="4400" dirty="0">
                <a:solidFill>
                  <a:srgbClr val="0070C0"/>
                </a:solidFill>
              </a:rPr>
            </a:br>
            <a:endParaRPr lang="sv-FI" sz="4400" dirty="0">
              <a:solidFill>
                <a:srgbClr val="0070C0"/>
              </a:solidFill>
            </a:endParaRPr>
          </a:p>
        </p:txBody>
      </p:sp>
      <p:sp>
        <p:nvSpPr>
          <p:cNvPr id="3" name="Underrubrik 2"/>
          <p:cNvSpPr>
            <a:spLocks noGrp="1"/>
          </p:cNvSpPr>
          <p:nvPr>
            <p:ph type="body" idx="1"/>
          </p:nvPr>
        </p:nvSpPr>
        <p:spPr>
          <a:xfrm>
            <a:off x="831849" y="4667416"/>
            <a:ext cx="10515600" cy="1597582"/>
          </a:xfrm>
        </p:spPr>
        <p:txBody>
          <a:bodyPr>
            <a:noAutofit/>
          </a:bodyPr>
          <a:lstStyle/>
          <a:p>
            <a:pPr algn="ctr"/>
            <a:r>
              <a:rPr lang="sv-FI" sz="2800" dirty="0" err="1">
                <a:solidFill>
                  <a:schemeClr val="tx1"/>
                </a:solidFill>
              </a:rPr>
              <a:t>ANN-ChRISTINA</a:t>
            </a:r>
            <a:r>
              <a:rPr lang="sv-FI" sz="2800" dirty="0">
                <a:solidFill>
                  <a:schemeClr val="tx1"/>
                </a:solidFill>
              </a:rPr>
              <a:t> KJELDSEN</a:t>
            </a:r>
          </a:p>
          <a:p>
            <a:pPr algn="ctr"/>
            <a:r>
              <a:rPr lang="sv-FI" sz="2800" dirty="0">
                <a:solidFill>
                  <a:schemeClr val="tx1"/>
                </a:solidFill>
              </a:rPr>
              <a:t>15.10.2021</a:t>
            </a:r>
          </a:p>
          <a:p>
            <a:pPr algn="ctr"/>
            <a:r>
              <a:rPr lang="sv-FI" sz="2800" dirty="0">
                <a:solidFill>
                  <a:schemeClr val="tx1"/>
                </a:solidFill>
              </a:rPr>
              <a:t>SITS KONGRESS 2021 </a:t>
            </a:r>
          </a:p>
          <a:p>
            <a:pPr algn="ctr"/>
            <a:endParaRPr lang="sv-FI" sz="2000" b="1" dirty="0">
              <a:solidFill>
                <a:schemeClr val="tx1"/>
              </a:solidFill>
            </a:endParaRPr>
          </a:p>
        </p:txBody>
      </p:sp>
      <p:pic>
        <p:nvPicPr>
          <p:cNvPr id="4" name="Bildobjekt 3"/>
          <p:cNvPicPr>
            <a:picLocks noChangeAspect="1"/>
          </p:cNvPicPr>
          <p:nvPr/>
        </p:nvPicPr>
        <p:blipFill>
          <a:blip r:embed="rId2"/>
          <a:stretch>
            <a:fillRect/>
          </a:stretch>
        </p:blipFill>
        <p:spPr>
          <a:xfrm>
            <a:off x="296656" y="299274"/>
            <a:ext cx="988936" cy="1103396"/>
          </a:xfrm>
          <a:prstGeom prst="rect">
            <a:avLst/>
          </a:prstGeom>
        </p:spPr>
      </p:pic>
    </p:spTree>
    <p:extLst>
      <p:ext uri="{BB962C8B-B14F-4D97-AF65-F5344CB8AC3E}">
        <p14:creationId xmlns:p14="http://schemas.microsoft.com/office/powerpoint/2010/main" val="28020451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144940" y="667910"/>
            <a:ext cx="9838509" cy="1079624"/>
          </a:xfrm>
        </p:spPr>
        <p:txBody>
          <a:bodyPr>
            <a:normAutofit/>
          </a:bodyPr>
          <a:lstStyle/>
          <a:p>
            <a:r>
              <a:rPr lang="sv-FI" sz="3600" dirty="0"/>
              <a:t>MÅL FÖR STUDIEN</a:t>
            </a:r>
          </a:p>
        </p:txBody>
      </p:sp>
      <p:sp>
        <p:nvSpPr>
          <p:cNvPr id="3" name="Platshållare för innehåll 2"/>
          <p:cNvSpPr>
            <a:spLocks noGrp="1"/>
          </p:cNvSpPr>
          <p:nvPr>
            <p:ph idx="1"/>
          </p:nvPr>
        </p:nvSpPr>
        <p:spPr>
          <a:xfrm>
            <a:off x="866067" y="2122121"/>
            <a:ext cx="10067108" cy="4321629"/>
          </a:xfrm>
        </p:spPr>
        <p:txBody>
          <a:bodyPr>
            <a:normAutofit/>
          </a:bodyPr>
          <a:lstStyle/>
          <a:p>
            <a:pPr marL="457200" indent="-457200">
              <a:buFont typeface="+mj-lt"/>
              <a:buAutoNum type="arabicPeriod"/>
            </a:pPr>
            <a:r>
              <a:rPr lang="sv-FI" sz="2400" dirty="0">
                <a:latin typeface="+mj-lt"/>
              </a:rPr>
              <a:t>Bedöma interventionseffekten av en träningsdos på 100% vs. 60%.</a:t>
            </a:r>
          </a:p>
          <a:p>
            <a:pPr marL="457200" indent="-457200">
              <a:buFont typeface="+mj-lt"/>
              <a:buAutoNum type="arabicPeriod"/>
            </a:pPr>
            <a:r>
              <a:rPr lang="sv-FI" sz="2400" dirty="0">
                <a:latin typeface="+mj-lt"/>
              </a:rPr>
              <a:t>Bedöma långsiktiga träningseffekter på ordavkodning och läsförståelse från årskurs 1 till och med årskurs 9. </a:t>
            </a:r>
          </a:p>
          <a:p>
            <a:pPr marL="457200" indent="-457200">
              <a:buFont typeface="+mj-lt"/>
              <a:buAutoNum type="arabicPeriod"/>
            </a:pPr>
            <a:r>
              <a:rPr lang="sv-FI" sz="2400" dirty="0">
                <a:latin typeface="+mj-lt"/>
              </a:rPr>
              <a:t>Undersöka läsutvecklingen hos tränade och icke-tränade barn med risk för läs- och skrivsvårigheter. </a:t>
            </a:r>
          </a:p>
        </p:txBody>
      </p:sp>
    </p:spTree>
    <p:extLst>
      <p:ext uri="{BB962C8B-B14F-4D97-AF65-F5344CB8AC3E}">
        <p14:creationId xmlns:p14="http://schemas.microsoft.com/office/powerpoint/2010/main" val="40898500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078850" y="508386"/>
            <a:ext cx="11030860" cy="1295716"/>
          </a:xfrm>
        </p:spPr>
        <p:txBody>
          <a:bodyPr>
            <a:normAutofit/>
          </a:bodyPr>
          <a:lstStyle/>
          <a:p>
            <a:r>
              <a:rPr lang="sv-FI" sz="3600" dirty="0"/>
              <a:t>UNDERSÖKNINGSGRUPPER</a:t>
            </a:r>
          </a:p>
        </p:txBody>
      </p:sp>
      <p:sp>
        <p:nvSpPr>
          <p:cNvPr id="3" name="Platshållare för innehåll 2"/>
          <p:cNvSpPr>
            <a:spLocks noGrp="1"/>
          </p:cNvSpPr>
          <p:nvPr>
            <p:ph idx="1"/>
          </p:nvPr>
        </p:nvSpPr>
        <p:spPr>
          <a:xfrm>
            <a:off x="1078850" y="1825395"/>
            <a:ext cx="10101929" cy="4412443"/>
          </a:xfrm>
        </p:spPr>
        <p:txBody>
          <a:bodyPr>
            <a:normAutofit/>
          </a:bodyPr>
          <a:lstStyle/>
          <a:p>
            <a:r>
              <a:rPr lang="sv-FI" sz="1600" b="1" dirty="0">
                <a:latin typeface="+mj-lt"/>
              </a:rPr>
              <a:t>Interventionsgrupp: 108</a:t>
            </a:r>
          </a:p>
          <a:p>
            <a:r>
              <a:rPr lang="sv-FI" sz="1600" dirty="0">
                <a:latin typeface="+mj-lt"/>
              </a:rPr>
              <a:t>100% träningsdos: 85</a:t>
            </a:r>
          </a:p>
          <a:p>
            <a:r>
              <a:rPr lang="sv-FI" sz="1600" dirty="0">
                <a:latin typeface="+mj-lt"/>
              </a:rPr>
              <a:t>60% träningsdos: 23</a:t>
            </a:r>
          </a:p>
          <a:p>
            <a:r>
              <a:rPr lang="sv-FI" sz="1600" dirty="0">
                <a:latin typeface="+mj-lt"/>
              </a:rPr>
              <a:t>Riskbarn: 30’</a:t>
            </a:r>
          </a:p>
          <a:p>
            <a:r>
              <a:rPr lang="sv-FI" sz="1600" dirty="0">
                <a:latin typeface="+mj-lt"/>
              </a:rPr>
              <a:t>Icke-risk barn: 78</a:t>
            </a:r>
          </a:p>
          <a:p>
            <a:r>
              <a:rPr lang="sv-FI" sz="1600" b="1" dirty="0">
                <a:latin typeface="+mj-lt"/>
              </a:rPr>
              <a:t>Kontrollgrupp: 101</a:t>
            </a:r>
          </a:p>
          <a:p>
            <a:r>
              <a:rPr lang="sv-FI" sz="1600" dirty="0">
                <a:latin typeface="+mj-lt"/>
              </a:rPr>
              <a:t>Heldag: 83</a:t>
            </a:r>
          </a:p>
          <a:p>
            <a:r>
              <a:rPr lang="sv-FI" sz="1600" dirty="0">
                <a:latin typeface="+mj-lt"/>
              </a:rPr>
              <a:t>Halvdag: 18</a:t>
            </a:r>
          </a:p>
          <a:p>
            <a:r>
              <a:rPr lang="sv-FI" sz="1600" dirty="0">
                <a:latin typeface="+mj-lt"/>
              </a:rPr>
              <a:t>Riskzonsbarn: 22</a:t>
            </a:r>
          </a:p>
          <a:p>
            <a:r>
              <a:rPr lang="sv-FI" sz="1600" dirty="0">
                <a:latin typeface="+mj-lt"/>
              </a:rPr>
              <a:t>Icke-risk barn: 79</a:t>
            </a:r>
          </a:p>
          <a:p>
            <a:r>
              <a:rPr lang="sv-FI" sz="1600" b="1" dirty="0" err="1">
                <a:latin typeface="+mj-lt"/>
              </a:rPr>
              <a:t>Drop-outs</a:t>
            </a:r>
            <a:r>
              <a:rPr lang="sv-FI" sz="1600" b="1" dirty="0">
                <a:latin typeface="+mj-lt"/>
              </a:rPr>
              <a:t>: 18</a:t>
            </a:r>
          </a:p>
          <a:p>
            <a:endParaRPr lang="sv-FI" sz="2400" dirty="0">
              <a:latin typeface="+mj-lt"/>
            </a:endParaRPr>
          </a:p>
        </p:txBody>
      </p:sp>
      <p:grpSp>
        <p:nvGrpSpPr>
          <p:cNvPr id="4" name="Group 34"/>
          <p:cNvGrpSpPr/>
          <p:nvPr/>
        </p:nvGrpSpPr>
        <p:grpSpPr>
          <a:xfrm>
            <a:off x="5416174" y="2042278"/>
            <a:ext cx="5764605" cy="3808207"/>
            <a:chOff x="0" y="0"/>
            <a:chExt cx="4685030" cy="3398342"/>
          </a:xfrm>
        </p:grpSpPr>
        <p:sp>
          <p:nvSpPr>
            <p:cNvPr id="5" name="Textruta 3"/>
            <p:cNvSpPr txBox="1"/>
            <p:nvPr/>
          </p:nvSpPr>
          <p:spPr>
            <a:xfrm>
              <a:off x="0" y="6824"/>
              <a:ext cx="2214804" cy="379074"/>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sv-FI" sz="1400" b="1" kern="1200" dirty="0">
                  <a:solidFill>
                    <a:srgbClr val="000000"/>
                  </a:solidFill>
                  <a:effectLst/>
                  <a:latin typeface="Minion Pro" panose="02040503050201020203"/>
                  <a:ea typeface="Calibri" panose="020F0502020204030204" pitchFamily="34" charset="0"/>
                </a:rPr>
                <a:t>Total intervention group</a:t>
              </a:r>
              <a:endParaRPr lang="sv-FI" sz="1400" b="1" dirty="0">
                <a:effectLst/>
                <a:latin typeface="Times New Roman" panose="02020603050405020304" pitchFamily="18" charset="0"/>
                <a:ea typeface="Times New Roman" panose="02020603050405020304" pitchFamily="18" charset="0"/>
              </a:endParaRPr>
            </a:p>
          </p:txBody>
        </p:sp>
        <p:sp>
          <p:nvSpPr>
            <p:cNvPr id="6" name="Textruta 4"/>
            <p:cNvSpPr txBox="1"/>
            <p:nvPr/>
          </p:nvSpPr>
          <p:spPr>
            <a:xfrm>
              <a:off x="2640751" y="0"/>
              <a:ext cx="2009706" cy="364470"/>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sv-FI" sz="1400" b="1" kern="1200" dirty="0">
                  <a:solidFill>
                    <a:srgbClr val="000000"/>
                  </a:solidFill>
                  <a:effectLst/>
                  <a:latin typeface="Minion Pro" panose="02040503050201020203"/>
                  <a:ea typeface="Calibri" panose="020F0502020204030204" pitchFamily="34" charset="0"/>
                </a:rPr>
                <a:t>Total </a:t>
              </a:r>
              <a:r>
                <a:rPr lang="sv-FI" sz="1400" b="1" kern="1200" dirty="0" err="1">
                  <a:solidFill>
                    <a:srgbClr val="000000"/>
                  </a:solidFill>
                  <a:effectLst/>
                  <a:latin typeface="Minion Pro" panose="02040503050201020203"/>
                  <a:ea typeface="Calibri" panose="020F0502020204030204" pitchFamily="34" charset="0"/>
                </a:rPr>
                <a:t>control</a:t>
              </a:r>
              <a:r>
                <a:rPr lang="sv-FI" sz="1400" b="1" kern="1200" dirty="0">
                  <a:solidFill>
                    <a:srgbClr val="000000"/>
                  </a:solidFill>
                  <a:effectLst/>
                  <a:latin typeface="Minion Pro" panose="02040503050201020203"/>
                  <a:ea typeface="Calibri" panose="020F0502020204030204" pitchFamily="34" charset="0"/>
                </a:rPr>
                <a:t> </a:t>
              </a:r>
              <a:r>
                <a:rPr lang="sv-FI" sz="1400" b="1" kern="1200" dirty="0" err="1">
                  <a:solidFill>
                    <a:srgbClr val="000000"/>
                  </a:solidFill>
                  <a:effectLst/>
                  <a:latin typeface="Minion Pro" panose="02040503050201020203"/>
                  <a:ea typeface="Calibri" panose="020F0502020204030204" pitchFamily="34" charset="0"/>
                </a:rPr>
                <a:t>group</a:t>
              </a:r>
              <a:r>
                <a:rPr lang="sv-FI" sz="1400" b="1" kern="1200" dirty="0">
                  <a:solidFill>
                    <a:srgbClr val="000000"/>
                  </a:solidFill>
                  <a:effectLst/>
                  <a:latin typeface="Minion Pro" panose="02040503050201020203"/>
                  <a:ea typeface="Calibri" panose="020F0502020204030204" pitchFamily="34" charset="0"/>
                </a:rPr>
                <a:t> </a:t>
              </a:r>
              <a:r>
                <a:rPr lang="sv-FI" sz="1000" kern="1200" dirty="0">
                  <a:solidFill>
                    <a:srgbClr val="000000"/>
                  </a:solidFill>
                  <a:effectLst/>
                  <a:latin typeface="Times New Roman" panose="02020603050405020304" pitchFamily="18" charset="0"/>
                  <a:ea typeface="Calibri" panose="020F0502020204030204" pitchFamily="34" charset="0"/>
                </a:rPr>
                <a:t> </a:t>
              </a:r>
              <a:endParaRPr lang="sv-FI" sz="1200" dirty="0">
                <a:effectLst/>
                <a:latin typeface="Times New Roman" panose="02020603050405020304" pitchFamily="18" charset="0"/>
                <a:ea typeface="Times New Roman" panose="02020603050405020304" pitchFamily="18" charset="0"/>
              </a:endParaRPr>
            </a:p>
          </p:txBody>
        </p:sp>
        <p:sp>
          <p:nvSpPr>
            <p:cNvPr id="7" name="Textruta 21"/>
            <p:cNvSpPr txBox="1"/>
            <p:nvPr/>
          </p:nvSpPr>
          <p:spPr>
            <a:xfrm>
              <a:off x="13648" y="839291"/>
              <a:ext cx="1095337" cy="688303"/>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sv-FI" sz="1400" b="1" kern="1200" dirty="0">
                  <a:solidFill>
                    <a:srgbClr val="000000"/>
                  </a:solidFill>
                  <a:effectLst/>
                  <a:latin typeface="Minion Pro" panose="02040503050201020203"/>
                  <a:ea typeface="Calibri" panose="020F0502020204030204" pitchFamily="34" charset="0"/>
                </a:rPr>
                <a:t>Training dose</a:t>
              </a:r>
              <a:endParaRPr lang="sv-FI" sz="1400" b="1" dirty="0">
                <a:effectLst/>
                <a:latin typeface="Times New Roman" panose="02020603050405020304" pitchFamily="18" charset="0"/>
                <a:ea typeface="Times New Roman" panose="02020603050405020304" pitchFamily="18" charset="0"/>
              </a:endParaRPr>
            </a:p>
            <a:p>
              <a:pPr algn="ctr">
                <a:spcAft>
                  <a:spcPts val="0"/>
                </a:spcAft>
              </a:pPr>
              <a:r>
                <a:rPr lang="sv-FI" sz="1400" b="1" kern="1200" dirty="0">
                  <a:solidFill>
                    <a:srgbClr val="000000"/>
                  </a:solidFill>
                  <a:effectLst/>
                  <a:latin typeface="Minion Pro" panose="02040503050201020203"/>
                  <a:ea typeface="Calibri" panose="020F0502020204030204" pitchFamily="34" charset="0"/>
                </a:rPr>
                <a:t>100%</a:t>
              </a:r>
              <a:endParaRPr lang="sv-FI" sz="1400" b="1" dirty="0">
                <a:effectLst/>
                <a:latin typeface="Times New Roman" panose="02020603050405020304" pitchFamily="18" charset="0"/>
                <a:ea typeface="Times New Roman" panose="02020603050405020304" pitchFamily="18" charset="0"/>
              </a:endParaRPr>
            </a:p>
          </p:txBody>
        </p:sp>
        <p:sp>
          <p:nvSpPr>
            <p:cNvPr id="8" name="Textruta 16"/>
            <p:cNvSpPr txBox="1"/>
            <p:nvPr/>
          </p:nvSpPr>
          <p:spPr>
            <a:xfrm>
              <a:off x="2613456" y="873409"/>
              <a:ext cx="1026125" cy="655284"/>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sv-FI" sz="1400" b="1" kern="1200" dirty="0">
                  <a:solidFill>
                    <a:srgbClr val="000000"/>
                  </a:solidFill>
                  <a:effectLst/>
                  <a:latin typeface="Minion Pro" panose="02040503050201020203"/>
                  <a:ea typeface="Calibri" panose="020F0502020204030204" pitchFamily="34" charset="0"/>
                </a:rPr>
                <a:t>All-day kindergarten</a:t>
              </a:r>
              <a:endParaRPr lang="sv-FI" sz="1400" b="1" dirty="0">
                <a:effectLst/>
                <a:latin typeface="Times New Roman" panose="02020603050405020304" pitchFamily="18" charset="0"/>
                <a:ea typeface="Times New Roman" panose="02020603050405020304" pitchFamily="18" charset="0"/>
              </a:endParaRPr>
            </a:p>
          </p:txBody>
        </p:sp>
        <p:sp>
          <p:nvSpPr>
            <p:cNvPr id="9" name="Textruta 20"/>
            <p:cNvSpPr txBox="1"/>
            <p:nvPr/>
          </p:nvSpPr>
          <p:spPr>
            <a:xfrm>
              <a:off x="1119079" y="839291"/>
              <a:ext cx="1078193" cy="691004"/>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sv-FI" sz="1400" b="1" kern="1200" dirty="0">
                  <a:solidFill>
                    <a:srgbClr val="000000"/>
                  </a:solidFill>
                  <a:effectLst/>
                  <a:latin typeface="Minion Pro" panose="02040503050201020203"/>
                  <a:ea typeface="Calibri" panose="020F0502020204030204" pitchFamily="34" charset="0"/>
                </a:rPr>
                <a:t>Training dose</a:t>
              </a:r>
              <a:endParaRPr lang="sv-FI" sz="1400" b="1" dirty="0">
                <a:effectLst/>
                <a:latin typeface="Times New Roman" panose="02020603050405020304" pitchFamily="18" charset="0"/>
                <a:ea typeface="Times New Roman" panose="02020603050405020304" pitchFamily="18" charset="0"/>
              </a:endParaRPr>
            </a:p>
            <a:p>
              <a:pPr algn="ctr">
                <a:spcAft>
                  <a:spcPts val="0"/>
                </a:spcAft>
              </a:pPr>
              <a:r>
                <a:rPr lang="sv-FI" sz="1400" b="1" kern="1200" dirty="0">
                  <a:solidFill>
                    <a:srgbClr val="000000"/>
                  </a:solidFill>
                  <a:effectLst/>
                  <a:latin typeface="Minion Pro" panose="02040503050201020203"/>
                  <a:ea typeface="Calibri" panose="020F0502020204030204" pitchFamily="34" charset="0"/>
                </a:rPr>
                <a:t>60%</a:t>
              </a:r>
              <a:endParaRPr lang="sv-FI" sz="1400" b="1" dirty="0">
                <a:effectLst/>
                <a:latin typeface="Times New Roman" panose="02020603050405020304" pitchFamily="18" charset="0"/>
                <a:ea typeface="Times New Roman" panose="02020603050405020304" pitchFamily="18" charset="0"/>
              </a:endParaRPr>
            </a:p>
          </p:txBody>
        </p:sp>
        <p:sp>
          <p:nvSpPr>
            <p:cNvPr id="10" name="Textruta 13"/>
            <p:cNvSpPr txBox="1"/>
            <p:nvPr/>
          </p:nvSpPr>
          <p:spPr>
            <a:xfrm>
              <a:off x="3650651" y="873409"/>
              <a:ext cx="1034379" cy="654185"/>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sv-FI" sz="1400" b="1" kern="1200" dirty="0">
                  <a:solidFill>
                    <a:srgbClr val="000000"/>
                  </a:solidFill>
                  <a:effectLst/>
                  <a:latin typeface="Minion Pro" panose="02040503050201020203"/>
                  <a:ea typeface="Calibri" panose="020F0502020204030204" pitchFamily="34" charset="0"/>
                </a:rPr>
                <a:t>Half-day kindergarten</a:t>
              </a:r>
              <a:endParaRPr lang="sv-FI" sz="1400" b="1" dirty="0">
                <a:effectLst/>
                <a:latin typeface="Times New Roman" panose="02020603050405020304" pitchFamily="18" charset="0"/>
                <a:ea typeface="Times New Roman" panose="02020603050405020304" pitchFamily="18" charset="0"/>
              </a:endParaRPr>
            </a:p>
          </p:txBody>
        </p:sp>
        <p:sp>
          <p:nvSpPr>
            <p:cNvPr id="11" name="Textruta 23"/>
            <p:cNvSpPr txBox="1"/>
            <p:nvPr/>
          </p:nvSpPr>
          <p:spPr>
            <a:xfrm>
              <a:off x="27295" y="1896936"/>
              <a:ext cx="2147496" cy="400028"/>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sv-FI" sz="1400" b="1" kern="1200" dirty="0">
                  <a:solidFill>
                    <a:srgbClr val="000000"/>
                  </a:solidFill>
                  <a:effectLst/>
                  <a:latin typeface="Minion Pro" panose="02040503050201020203"/>
                  <a:ea typeface="Calibri" panose="020F0502020204030204" pitchFamily="34" charset="0"/>
                </a:rPr>
                <a:t>Total intervention group</a:t>
              </a:r>
              <a:endParaRPr lang="sv-FI" sz="1400" b="1" dirty="0">
                <a:effectLst/>
                <a:latin typeface="Times New Roman" panose="02020603050405020304" pitchFamily="18" charset="0"/>
                <a:ea typeface="Times New Roman" panose="02020603050405020304" pitchFamily="18" charset="0"/>
              </a:endParaRPr>
            </a:p>
          </p:txBody>
        </p:sp>
        <p:sp>
          <p:nvSpPr>
            <p:cNvPr id="12" name="Textruta 24"/>
            <p:cNvSpPr txBox="1"/>
            <p:nvPr/>
          </p:nvSpPr>
          <p:spPr>
            <a:xfrm>
              <a:off x="2545221" y="1901363"/>
              <a:ext cx="2104318" cy="371455"/>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sv-FI" sz="1400" b="1" kern="1200" dirty="0">
                  <a:solidFill>
                    <a:srgbClr val="000000"/>
                  </a:solidFill>
                  <a:effectLst/>
                  <a:latin typeface="Minion Pro" panose="02040503050201020203"/>
                  <a:ea typeface="Calibri" panose="020F0502020204030204" pitchFamily="34" charset="0"/>
                </a:rPr>
                <a:t>Total control group</a:t>
              </a:r>
              <a:endParaRPr lang="sv-FI" sz="1400" b="1" dirty="0">
                <a:effectLst/>
                <a:latin typeface="Times New Roman" panose="02020603050405020304" pitchFamily="18" charset="0"/>
                <a:ea typeface="Times New Roman" panose="02020603050405020304" pitchFamily="18" charset="0"/>
              </a:endParaRPr>
            </a:p>
          </p:txBody>
        </p:sp>
        <p:sp>
          <p:nvSpPr>
            <p:cNvPr id="13" name="Textruta 250"/>
            <p:cNvSpPr txBox="1"/>
            <p:nvPr/>
          </p:nvSpPr>
          <p:spPr>
            <a:xfrm>
              <a:off x="13648" y="2778152"/>
              <a:ext cx="1163915" cy="586073"/>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sv-FI" sz="1400" b="1" kern="1200" dirty="0">
                  <a:solidFill>
                    <a:srgbClr val="000000"/>
                  </a:solidFill>
                  <a:effectLst/>
                  <a:latin typeface="Minion Pro" panose="02040503050201020203"/>
                  <a:ea typeface="Calibri" panose="020F0502020204030204" pitchFamily="34" charset="0"/>
                </a:rPr>
                <a:t>Children-not-</a:t>
              </a:r>
              <a:endParaRPr lang="sv-FI" sz="1400" b="1" dirty="0">
                <a:effectLst/>
                <a:latin typeface="Times New Roman" panose="02020603050405020304" pitchFamily="18" charset="0"/>
                <a:ea typeface="Times New Roman" panose="02020603050405020304" pitchFamily="18" charset="0"/>
              </a:endParaRPr>
            </a:p>
            <a:p>
              <a:pPr algn="ctr">
                <a:spcAft>
                  <a:spcPts val="0"/>
                </a:spcAft>
              </a:pPr>
              <a:r>
                <a:rPr lang="sv-FI" sz="1400" b="1" kern="1200" dirty="0">
                  <a:solidFill>
                    <a:srgbClr val="000000"/>
                  </a:solidFill>
                  <a:effectLst/>
                  <a:latin typeface="Minion Pro" panose="02040503050201020203"/>
                  <a:ea typeface="Calibri" panose="020F0502020204030204" pitchFamily="34" charset="0"/>
                </a:rPr>
                <a:t>at-ris</a:t>
              </a:r>
              <a:r>
                <a:rPr lang="sv-FI" sz="1200" b="1" kern="1200" dirty="0">
                  <a:solidFill>
                    <a:srgbClr val="000000"/>
                  </a:solidFill>
                  <a:effectLst/>
                  <a:latin typeface="Minion Pro" panose="02040503050201020203"/>
                  <a:ea typeface="Calibri" panose="020F0502020204030204" pitchFamily="34" charset="0"/>
                </a:rPr>
                <a:t>k</a:t>
              </a:r>
              <a:endParaRPr lang="sv-FI" sz="1200" b="1" dirty="0">
                <a:effectLst/>
                <a:latin typeface="Times New Roman" panose="02020603050405020304" pitchFamily="18" charset="0"/>
                <a:ea typeface="Times New Roman" panose="02020603050405020304" pitchFamily="18" charset="0"/>
              </a:endParaRPr>
            </a:p>
          </p:txBody>
        </p:sp>
        <p:sp>
          <p:nvSpPr>
            <p:cNvPr id="14" name="Textruta 251"/>
            <p:cNvSpPr txBox="1"/>
            <p:nvPr/>
          </p:nvSpPr>
          <p:spPr>
            <a:xfrm>
              <a:off x="2572515" y="2812269"/>
              <a:ext cx="1035014" cy="586073"/>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sv-FI" sz="1400" b="1" kern="1200" dirty="0">
                  <a:solidFill>
                    <a:srgbClr val="000000"/>
                  </a:solidFill>
                  <a:effectLst/>
                  <a:latin typeface="Minion Pro" panose="02040503050201020203"/>
                  <a:ea typeface="Calibri" panose="020F0502020204030204" pitchFamily="34" charset="0"/>
                </a:rPr>
                <a:t>Children-not-at-ris</a:t>
              </a:r>
              <a:r>
                <a:rPr lang="sv-FI" sz="1400" kern="1200" dirty="0">
                  <a:solidFill>
                    <a:srgbClr val="000000"/>
                  </a:solidFill>
                  <a:effectLst/>
                  <a:latin typeface="Minion Pro" panose="02040503050201020203"/>
                  <a:ea typeface="Calibri" panose="020F0502020204030204" pitchFamily="34" charset="0"/>
                </a:rPr>
                <a:t>k</a:t>
              </a:r>
              <a:endParaRPr lang="sv-FI" sz="1400" dirty="0">
                <a:effectLst/>
                <a:latin typeface="Times New Roman" panose="02020603050405020304" pitchFamily="18" charset="0"/>
                <a:ea typeface="Times New Roman" panose="02020603050405020304" pitchFamily="18" charset="0"/>
              </a:endParaRPr>
            </a:p>
          </p:txBody>
        </p:sp>
        <p:sp>
          <p:nvSpPr>
            <p:cNvPr id="15" name="Textruta 253"/>
            <p:cNvSpPr txBox="1"/>
            <p:nvPr/>
          </p:nvSpPr>
          <p:spPr>
            <a:xfrm>
              <a:off x="1160020" y="2778152"/>
              <a:ext cx="991836" cy="586073"/>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sv-FI" sz="1400" b="1" kern="1200" dirty="0">
                  <a:solidFill>
                    <a:srgbClr val="000000"/>
                  </a:solidFill>
                  <a:effectLst/>
                  <a:latin typeface="Minion Pro" panose="02040503050201020203"/>
                  <a:ea typeface="Calibri" panose="020F0502020204030204" pitchFamily="34" charset="0"/>
                </a:rPr>
                <a:t>Children-at-</a:t>
              </a:r>
              <a:endParaRPr lang="sv-FI" sz="1400" b="1" dirty="0">
                <a:effectLst/>
                <a:latin typeface="Times New Roman" panose="02020603050405020304" pitchFamily="18" charset="0"/>
                <a:ea typeface="Times New Roman" panose="02020603050405020304" pitchFamily="18" charset="0"/>
              </a:endParaRPr>
            </a:p>
            <a:p>
              <a:pPr algn="ctr">
                <a:spcAft>
                  <a:spcPts val="0"/>
                </a:spcAft>
              </a:pPr>
              <a:r>
                <a:rPr lang="sv-FI" sz="1400" b="1" kern="1200" dirty="0">
                  <a:solidFill>
                    <a:srgbClr val="000000"/>
                  </a:solidFill>
                  <a:effectLst/>
                  <a:latin typeface="Minion Pro" panose="02040503050201020203"/>
                  <a:ea typeface="Calibri" panose="020F0502020204030204" pitchFamily="34" charset="0"/>
                </a:rPr>
                <a:t>risk</a:t>
              </a:r>
              <a:endParaRPr lang="sv-FI" sz="1400" b="1" dirty="0">
                <a:effectLst/>
                <a:latin typeface="Times New Roman" panose="02020603050405020304" pitchFamily="18" charset="0"/>
                <a:ea typeface="Times New Roman" panose="02020603050405020304" pitchFamily="18" charset="0"/>
              </a:endParaRPr>
            </a:p>
          </p:txBody>
        </p:sp>
        <p:sp>
          <p:nvSpPr>
            <p:cNvPr id="16" name="Textruta 255"/>
            <p:cNvSpPr txBox="1"/>
            <p:nvPr/>
          </p:nvSpPr>
          <p:spPr>
            <a:xfrm>
              <a:off x="3662905" y="2812269"/>
              <a:ext cx="1000726" cy="586073"/>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sv-FI" sz="1400" b="1" kern="1200" dirty="0">
                  <a:solidFill>
                    <a:srgbClr val="000000"/>
                  </a:solidFill>
                  <a:effectLst/>
                  <a:latin typeface="Minion Pro" panose="02040503050201020203"/>
                  <a:ea typeface="Calibri" panose="020F0502020204030204" pitchFamily="34" charset="0"/>
                </a:rPr>
                <a:t>Children-at-</a:t>
              </a:r>
              <a:endParaRPr lang="sv-FI" sz="1400" b="1" dirty="0">
                <a:effectLst/>
                <a:latin typeface="Times New Roman" panose="02020603050405020304" pitchFamily="18" charset="0"/>
                <a:ea typeface="Times New Roman" panose="02020603050405020304" pitchFamily="18" charset="0"/>
              </a:endParaRPr>
            </a:p>
            <a:p>
              <a:pPr algn="ctr">
                <a:spcAft>
                  <a:spcPts val="0"/>
                </a:spcAft>
              </a:pPr>
              <a:r>
                <a:rPr lang="sv-FI" sz="1400" b="1" kern="1200" dirty="0">
                  <a:solidFill>
                    <a:srgbClr val="000000"/>
                  </a:solidFill>
                  <a:effectLst/>
                  <a:latin typeface="Minion Pro" panose="02040503050201020203"/>
                  <a:ea typeface="Calibri" panose="020F0502020204030204" pitchFamily="34" charset="0"/>
                </a:rPr>
                <a:t>ris</a:t>
              </a:r>
              <a:r>
                <a:rPr lang="sv-FI" sz="1400" kern="1200" dirty="0">
                  <a:solidFill>
                    <a:srgbClr val="000000"/>
                  </a:solidFill>
                  <a:effectLst/>
                  <a:latin typeface="Minion Pro" panose="02040503050201020203"/>
                  <a:ea typeface="Calibri" panose="020F0502020204030204" pitchFamily="34" charset="0"/>
                </a:rPr>
                <a:t>k</a:t>
              </a:r>
              <a:endParaRPr lang="sv-FI" sz="1400" dirty="0">
                <a:effectLst/>
                <a:latin typeface="Times New Roman" panose="02020603050405020304" pitchFamily="18" charset="0"/>
                <a:ea typeface="Times New Roman" panose="02020603050405020304" pitchFamily="18" charset="0"/>
              </a:endParaRPr>
            </a:p>
          </p:txBody>
        </p:sp>
        <p:cxnSp>
          <p:nvCxnSpPr>
            <p:cNvPr id="17" name="Straight Arrow Connector 40"/>
            <p:cNvCxnSpPr/>
            <p:nvPr/>
          </p:nvCxnSpPr>
          <p:spPr>
            <a:xfrm flipH="1">
              <a:off x="561317" y="385898"/>
              <a:ext cx="546085" cy="4533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41"/>
            <p:cNvCxnSpPr/>
            <p:nvPr/>
          </p:nvCxnSpPr>
          <p:spPr>
            <a:xfrm>
              <a:off x="1107402" y="385898"/>
              <a:ext cx="550774" cy="4533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42"/>
            <p:cNvCxnSpPr/>
            <p:nvPr/>
          </p:nvCxnSpPr>
          <p:spPr>
            <a:xfrm flipH="1">
              <a:off x="3126519" y="364470"/>
              <a:ext cx="519085" cy="5089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43"/>
            <p:cNvCxnSpPr/>
            <p:nvPr/>
          </p:nvCxnSpPr>
          <p:spPr>
            <a:xfrm>
              <a:off x="3645604" y="364470"/>
              <a:ext cx="522237" cy="5089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44"/>
            <p:cNvCxnSpPr/>
            <p:nvPr/>
          </p:nvCxnSpPr>
          <p:spPr>
            <a:xfrm>
              <a:off x="1541031" y="1527594"/>
              <a:ext cx="0" cy="3693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45"/>
            <p:cNvCxnSpPr/>
            <p:nvPr/>
          </p:nvCxnSpPr>
          <p:spPr>
            <a:xfrm>
              <a:off x="557459" y="1527594"/>
              <a:ext cx="0" cy="3693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46"/>
            <p:cNvCxnSpPr/>
            <p:nvPr/>
          </p:nvCxnSpPr>
          <p:spPr>
            <a:xfrm>
              <a:off x="3126519" y="1527594"/>
              <a:ext cx="0" cy="3693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47"/>
            <p:cNvCxnSpPr/>
            <p:nvPr/>
          </p:nvCxnSpPr>
          <p:spPr>
            <a:xfrm>
              <a:off x="4098184" y="1527594"/>
              <a:ext cx="0" cy="3693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48"/>
            <p:cNvCxnSpPr/>
            <p:nvPr/>
          </p:nvCxnSpPr>
          <p:spPr>
            <a:xfrm flipH="1">
              <a:off x="556744" y="2305757"/>
              <a:ext cx="546085" cy="4533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49"/>
            <p:cNvCxnSpPr/>
            <p:nvPr/>
          </p:nvCxnSpPr>
          <p:spPr>
            <a:xfrm>
              <a:off x="1102829" y="2305757"/>
              <a:ext cx="550774" cy="4533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50"/>
            <p:cNvCxnSpPr/>
            <p:nvPr/>
          </p:nvCxnSpPr>
          <p:spPr>
            <a:xfrm flipH="1">
              <a:off x="3121946" y="2284329"/>
              <a:ext cx="519085" cy="5089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51"/>
            <p:cNvCxnSpPr/>
            <p:nvPr/>
          </p:nvCxnSpPr>
          <p:spPr>
            <a:xfrm>
              <a:off x="3641031" y="2284329"/>
              <a:ext cx="522237" cy="5089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0779999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ubrik 7"/>
          <p:cNvSpPr>
            <a:spLocks noGrp="1"/>
          </p:cNvSpPr>
          <p:nvPr>
            <p:ph type="title"/>
          </p:nvPr>
        </p:nvSpPr>
        <p:spPr>
          <a:xfrm>
            <a:off x="1175012" y="245192"/>
            <a:ext cx="10515600" cy="1502127"/>
          </a:xfrm>
        </p:spPr>
        <p:txBody>
          <a:bodyPr>
            <a:normAutofit/>
          </a:bodyPr>
          <a:lstStyle/>
          <a:p>
            <a:r>
              <a:rPr lang="sv-FI" sz="3600" dirty="0"/>
              <a:t>MÄTNINGAR I FÖRSKOLAN</a:t>
            </a:r>
          </a:p>
        </p:txBody>
      </p:sp>
      <p:sp>
        <p:nvSpPr>
          <p:cNvPr id="2" name="Platshållare för innehåll 1"/>
          <p:cNvSpPr>
            <a:spLocks noGrp="1"/>
          </p:cNvSpPr>
          <p:nvPr>
            <p:ph idx="1"/>
          </p:nvPr>
        </p:nvSpPr>
        <p:spPr>
          <a:xfrm>
            <a:off x="1120582" y="2055136"/>
            <a:ext cx="10233218" cy="4802863"/>
          </a:xfrm>
        </p:spPr>
        <p:txBody>
          <a:bodyPr>
            <a:normAutofit/>
          </a:bodyPr>
          <a:lstStyle/>
          <a:p>
            <a:pPr>
              <a:buFont typeface="Arial" panose="020B0604020202020204" pitchFamily="34" charset="0"/>
              <a:buChar char="•"/>
            </a:pPr>
            <a:r>
              <a:rPr lang="sv-FI" dirty="0">
                <a:latin typeface="+mj-lt"/>
              </a:rPr>
              <a:t> </a:t>
            </a:r>
            <a:r>
              <a:rPr lang="sv-FI" sz="2400" dirty="0">
                <a:latin typeface="+mj-lt"/>
              </a:rPr>
              <a:t>Pretestning i början av förskoleåret:</a:t>
            </a:r>
          </a:p>
          <a:p>
            <a:pPr marL="0" indent="0">
              <a:buNone/>
            </a:pPr>
            <a:r>
              <a:rPr lang="sv-FI" sz="2400" dirty="0">
                <a:latin typeface="+mj-lt"/>
              </a:rPr>
              <a:t> Individuella test i ordförråd, bokstavskännedom, läsning, </a:t>
            </a:r>
          </a:p>
          <a:p>
            <a:pPr marL="0" indent="0">
              <a:buNone/>
            </a:pPr>
            <a:r>
              <a:rPr lang="sv-FI" sz="2400" dirty="0">
                <a:latin typeface="+mj-lt"/>
              </a:rPr>
              <a:t> samt 8 olika fonologiska test. Grupptest i språkförståelse</a:t>
            </a:r>
            <a:br>
              <a:rPr lang="sv-FI" sz="2400" dirty="0">
                <a:solidFill>
                  <a:srgbClr val="0070C0"/>
                </a:solidFill>
                <a:latin typeface="+mj-lt"/>
              </a:rPr>
            </a:br>
            <a:endParaRPr lang="sv-FI" sz="2400" dirty="0">
              <a:solidFill>
                <a:srgbClr val="0070C0"/>
              </a:solidFill>
              <a:latin typeface="+mj-lt"/>
            </a:endParaRPr>
          </a:p>
          <a:p>
            <a:pPr marL="0" indent="0">
              <a:buNone/>
            </a:pPr>
            <a:r>
              <a:rPr lang="sv-FI" sz="2400" dirty="0">
                <a:solidFill>
                  <a:srgbClr val="0070C0"/>
                </a:solidFill>
                <a:latin typeface="+mj-lt"/>
              </a:rPr>
              <a:t>Språkleksinterventionen i 8 månader</a:t>
            </a:r>
            <a:br>
              <a:rPr lang="sv-FI" sz="2400" dirty="0">
                <a:solidFill>
                  <a:srgbClr val="0070C0"/>
                </a:solidFill>
                <a:latin typeface="+mj-lt"/>
              </a:rPr>
            </a:br>
            <a:endParaRPr lang="sv-FI" sz="2400" dirty="0">
              <a:solidFill>
                <a:srgbClr val="0070C0"/>
              </a:solidFill>
              <a:latin typeface="+mj-lt"/>
            </a:endParaRPr>
          </a:p>
          <a:p>
            <a:pPr>
              <a:buFont typeface="Arial" panose="020B0604020202020204" pitchFamily="34" charset="0"/>
              <a:buChar char="•"/>
            </a:pPr>
            <a:r>
              <a:rPr lang="sv-FI" sz="2400" dirty="0">
                <a:latin typeface="+mj-lt"/>
              </a:rPr>
              <a:t> Posttestning i slutet av förskoleåret:</a:t>
            </a:r>
          </a:p>
          <a:p>
            <a:pPr marL="0" indent="0">
              <a:buNone/>
            </a:pPr>
            <a:r>
              <a:rPr lang="sv-FI" sz="2400" dirty="0">
                <a:latin typeface="+mj-lt"/>
              </a:rPr>
              <a:t> Upprepning av samtliga test från pretestningen</a:t>
            </a:r>
          </a:p>
          <a:p>
            <a:endParaRPr lang="sv-FI" sz="2400" dirty="0"/>
          </a:p>
        </p:txBody>
      </p:sp>
    </p:spTree>
    <p:extLst>
      <p:ext uri="{BB962C8B-B14F-4D97-AF65-F5344CB8AC3E}">
        <p14:creationId xmlns:p14="http://schemas.microsoft.com/office/powerpoint/2010/main" val="2542198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141381" y="1233856"/>
            <a:ext cx="10014857" cy="544287"/>
          </a:xfrm>
        </p:spPr>
        <p:txBody>
          <a:bodyPr>
            <a:noAutofit/>
          </a:bodyPr>
          <a:lstStyle/>
          <a:p>
            <a:r>
              <a:rPr lang="sv-FI" sz="3600" dirty="0"/>
              <a:t>MÄTNINGAR I SKOLAN</a:t>
            </a:r>
          </a:p>
        </p:txBody>
      </p:sp>
      <p:sp>
        <p:nvSpPr>
          <p:cNvPr id="3" name="Platshållare för innehåll 2"/>
          <p:cNvSpPr>
            <a:spLocks noGrp="1"/>
          </p:cNvSpPr>
          <p:nvPr>
            <p:ph idx="1"/>
          </p:nvPr>
        </p:nvSpPr>
        <p:spPr>
          <a:xfrm>
            <a:off x="903512" y="2344848"/>
            <a:ext cx="10352314" cy="4513152"/>
          </a:xfrm>
        </p:spPr>
        <p:txBody>
          <a:bodyPr>
            <a:normAutofit/>
          </a:bodyPr>
          <a:lstStyle/>
          <a:p>
            <a:pPr lvl="1">
              <a:lnSpc>
                <a:spcPct val="80000"/>
              </a:lnSpc>
              <a:spcBef>
                <a:spcPct val="20000"/>
              </a:spcBef>
              <a:buSzPct val="70000"/>
              <a:buFont typeface="Arial" panose="020B0604020202020204" pitchFamily="34" charset="0"/>
              <a:buChar char="•"/>
            </a:pPr>
            <a:r>
              <a:rPr lang="sv-SE" sz="2400" dirty="0">
                <a:latin typeface="Calibri Light" panose="020F0302020204030204" pitchFamily="34" charset="0"/>
                <a:cs typeface="Calibri" panose="020F0502020204030204" pitchFamily="34" charset="0"/>
              </a:rPr>
              <a:t>Hösten åk 1: </a:t>
            </a:r>
            <a:r>
              <a:rPr lang="sv-SE" sz="2400" dirty="0">
                <a:solidFill>
                  <a:srgbClr val="0070C0"/>
                </a:solidFill>
                <a:latin typeface="Calibri Light" panose="020F0302020204030204" pitchFamily="34" charset="0"/>
                <a:cs typeface="Calibri" panose="020F0502020204030204" pitchFamily="34" charset="0"/>
              </a:rPr>
              <a:t>Språkleksinterventionen i 2 månader. </a:t>
            </a:r>
            <a:r>
              <a:rPr lang="sv-SE" sz="2400" dirty="0">
                <a:latin typeface="Calibri Light" panose="020F0302020204030204" pitchFamily="34" charset="0"/>
                <a:cs typeface="Calibri" panose="020F0502020204030204" pitchFamily="34" charset="0"/>
              </a:rPr>
              <a:t>5 olika fonologiska transfertest, non-verbalt kognitivt test, perceptuellt-</a:t>
            </a:r>
            <a:r>
              <a:rPr lang="sv-SE" sz="2400" dirty="0" err="1">
                <a:latin typeface="Calibri Light" panose="020F0302020204030204" pitchFamily="34" charset="0"/>
                <a:cs typeface="Calibri" panose="020F0502020204030204" pitchFamily="34" charset="0"/>
              </a:rPr>
              <a:t>visuo</a:t>
            </a:r>
            <a:r>
              <a:rPr lang="sv-SE" sz="2400" dirty="0">
                <a:latin typeface="Calibri Light" panose="020F0302020204030204" pitchFamily="34" charset="0"/>
                <a:cs typeface="Calibri" panose="020F0502020204030204" pitchFamily="34" charset="0"/>
              </a:rPr>
              <a:t>-motoriskt test</a:t>
            </a:r>
          </a:p>
          <a:p>
            <a:pPr lvl="1">
              <a:lnSpc>
                <a:spcPct val="80000"/>
              </a:lnSpc>
              <a:spcBef>
                <a:spcPct val="20000"/>
              </a:spcBef>
              <a:buSzPct val="70000"/>
              <a:buFont typeface="Arial" panose="020B0604020202020204" pitchFamily="34" charset="0"/>
              <a:buChar char="•"/>
            </a:pPr>
            <a:r>
              <a:rPr lang="sv-SE" sz="2400" dirty="0">
                <a:latin typeface="Calibri Light" panose="020F0302020204030204" pitchFamily="34" charset="0"/>
                <a:cs typeface="Calibri" panose="020F0502020204030204" pitchFamily="34" charset="0"/>
              </a:rPr>
              <a:t>Våren åk 1: test i ordavkodning, stavning, matematik</a:t>
            </a:r>
          </a:p>
          <a:p>
            <a:pPr lvl="1">
              <a:lnSpc>
                <a:spcPct val="80000"/>
              </a:lnSpc>
              <a:spcBef>
                <a:spcPct val="20000"/>
              </a:spcBef>
              <a:buSzPct val="70000"/>
              <a:buFont typeface="Arial" panose="020B0604020202020204" pitchFamily="34" charset="0"/>
              <a:buChar char="•"/>
            </a:pPr>
            <a:r>
              <a:rPr lang="sv-SE" sz="2400" dirty="0">
                <a:latin typeface="Calibri Light" panose="020F0302020204030204" pitchFamily="34" charset="0"/>
                <a:cs typeface="Calibri" panose="020F0502020204030204" pitchFamily="34" charset="0"/>
              </a:rPr>
              <a:t>Åk 2: test i ordavkodning, stavning</a:t>
            </a:r>
          </a:p>
          <a:p>
            <a:pPr lvl="1">
              <a:lnSpc>
                <a:spcPct val="80000"/>
              </a:lnSpc>
              <a:spcBef>
                <a:spcPct val="20000"/>
              </a:spcBef>
              <a:buSzPct val="70000"/>
              <a:buFont typeface="Arial" panose="020B0604020202020204" pitchFamily="34" charset="0"/>
              <a:buChar char="•"/>
            </a:pPr>
            <a:r>
              <a:rPr lang="sv-SE" sz="2400" dirty="0">
                <a:latin typeface="Calibri Light" panose="020F0302020204030204" pitchFamily="34" charset="0"/>
                <a:cs typeface="Calibri" panose="020F0502020204030204" pitchFamily="34" charset="0"/>
              </a:rPr>
              <a:t>Åk 3: test i ordavkodning, stavning</a:t>
            </a:r>
          </a:p>
          <a:p>
            <a:pPr lvl="1">
              <a:lnSpc>
                <a:spcPct val="80000"/>
              </a:lnSpc>
              <a:spcBef>
                <a:spcPct val="20000"/>
              </a:spcBef>
              <a:buSzPct val="70000"/>
              <a:buFont typeface="Arial" panose="020B0604020202020204" pitchFamily="34" charset="0"/>
              <a:buChar char="•"/>
            </a:pPr>
            <a:r>
              <a:rPr lang="sv-SE" sz="2400" dirty="0">
                <a:latin typeface="Calibri Light" panose="020F0302020204030204" pitchFamily="34" charset="0"/>
                <a:cs typeface="Calibri" panose="020F0502020204030204" pitchFamily="34" charset="0"/>
              </a:rPr>
              <a:t>Åk 4: test i ordavkodning, stavning, läsförståelse</a:t>
            </a:r>
          </a:p>
          <a:p>
            <a:pPr lvl="1">
              <a:lnSpc>
                <a:spcPct val="80000"/>
              </a:lnSpc>
              <a:spcBef>
                <a:spcPct val="20000"/>
              </a:spcBef>
              <a:buSzPct val="70000"/>
              <a:buFont typeface="Arial" panose="020B0604020202020204" pitchFamily="34" charset="0"/>
              <a:buChar char="•"/>
            </a:pPr>
            <a:r>
              <a:rPr lang="sv-SE" sz="2400" dirty="0">
                <a:latin typeface="Calibri Light" panose="020F0302020204030204" pitchFamily="34" charset="0"/>
                <a:cs typeface="Calibri" panose="020F0502020204030204" pitchFamily="34" charset="0"/>
              </a:rPr>
              <a:t>Åk 6: test i ordavkodning, stavning, läsförståelse</a:t>
            </a:r>
          </a:p>
          <a:p>
            <a:pPr lvl="1">
              <a:lnSpc>
                <a:spcPct val="80000"/>
              </a:lnSpc>
              <a:spcBef>
                <a:spcPct val="20000"/>
              </a:spcBef>
              <a:buSzPct val="70000"/>
              <a:buFont typeface="Arial" panose="020B0604020202020204" pitchFamily="34" charset="0"/>
              <a:buChar char="•"/>
            </a:pPr>
            <a:r>
              <a:rPr lang="sv-SE" sz="2400" dirty="0">
                <a:latin typeface="Calibri Light" panose="020F0302020204030204" pitchFamily="34" charset="0"/>
                <a:cs typeface="Calibri" panose="020F0502020204030204" pitchFamily="34" charset="0"/>
              </a:rPr>
              <a:t>Åk 9: test i ordavkodning, stavning, läsförståelse</a:t>
            </a:r>
          </a:p>
          <a:p>
            <a:pPr marL="0" indent="0">
              <a:buNone/>
            </a:pPr>
            <a:endParaRPr lang="sv-FI" sz="2400" dirty="0">
              <a:latin typeface="Calibri Light" panose="020F0302020204030204" pitchFamily="34" charset="0"/>
            </a:endParaRPr>
          </a:p>
        </p:txBody>
      </p:sp>
    </p:spTree>
    <p:extLst>
      <p:ext uri="{BB962C8B-B14F-4D97-AF65-F5344CB8AC3E}">
        <p14:creationId xmlns:p14="http://schemas.microsoft.com/office/powerpoint/2010/main" val="504623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077686" y="1050203"/>
            <a:ext cx="11798660" cy="742385"/>
          </a:xfrm>
        </p:spPr>
        <p:txBody>
          <a:bodyPr>
            <a:normAutofit/>
          </a:bodyPr>
          <a:lstStyle/>
          <a:p>
            <a:r>
              <a:rPr lang="sv-FI" sz="3600" dirty="0"/>
              <a:t>RESULTAT</a:t>
            </a:r>
          </a:p>
        </p:txBody>
      </p:sp>
      <p:sp>
        <p:nvSpPr>
          <p:cNvPr id="3" name="Platshållare för innehåll 2"/>
          <p:cNvSpPr>
            <a:spLocks noGrp="1"/>
          </p:cNvSpPr>
          <p:nvPr>
            <p:ph idx="1"/>
          </p:nvPr>
        </p:nvSpPr>
        <p:spPr>
          <a:xfrm>
            <a:off x="1077686" y="1901227"/>
            <a:ext cx="11114314" cy="4299548"/>
          </a:xfrm>
        </p:spPr>
        <p:txBody>
          <a:bodyPr>
            <a:noAutofit/>
          </a:bodyPr>
          <a:lstStyle/>
          <a:p>
            <a:pPr marL="0" indent="0">
              <a:buNone/>
            </a:pPr>
            <a:r>
              <a:rPr lang="sv-FI" sz="2400" dirty="0" err="1">
                <a:solidFill>
                  <a:srgbClr val="0070C0"/>
                </a:solidFill>
                <a:latin typeface="+mj-lt"/>
              </a:rPr>
              <a:t>Kjeldsen</a:t>
            </a:r>
            <a:r>
              <a:rPr lang="sv-FI" sz="2400" dirty="0">
                <a:solidFill>
                  <a:srgbClr val="0070C0"/>
                </a:solidFill>
                <a:latin typeface="+mj-lt"/>
              </a:rPr>
              <a:t>, A-C., Niemi, P., &amp; Olofsson, Å. (2003). </a:t>
            </a:r>
            <a:r>
              <a:rPr lang="en-US" sz="2400" dirty="0">
                <a:solidFill>
                  <a:srgbClr val="0070C0"/>
                </a:solidFill>
                <a:latin typeface="+mj-lt"/>
              </a:rPr>
              <a:t>Training phonological  awareness in kindergarten level children: consistency is more important than quantity.</a:t>
            </a:r>
            <a:r>
              <a:rPr lang="en-US" sz="2400" b="1" dirty="0">
                <a:solidFill>
                  <a:srgbClr val="0070C0"/>
                </a:solidFill>
                <a:latin typeface="+mj-lt"/>
              </a:rPr>
              <a:t> </a:t>
            </a:r>
            <a:r>
              <a:rPr lang="en-US" sz="2400" i="1" dirty="0">
                <a:solidFill>
                  <a:srgbClr val="0070C0"/>
                </a:solidFill>
                <a:latin typeface="+mj-lt"/>
              </a:rPr>
              <a:t>Learning and Instruction, 13</a:t>
            </a:r>
            <a:r>
              <a:rPr lang="en-US" sz="2400" dirty="0">
                <a:solidFill>
                  <a:srgbClr val="0070C0"/>
                </a:solidFill>
                <a:latin typeface="+mj-lt"/>
              </a:rPr>
              <a:t>(4)</a:t>
            </a:r>
            <a:r>
              <a:rPr lang="en-US" sz="2400" i="1" dirty="0">
                <a:solidFill>
                  <a:srgbClr val="0070C0"/>
                </a:solidFill>
                <a:latin typeface="+mj-lt"/>
              </a:rPr>
              <a:t>, </a:t>
            </a:r>
            <a:r>
              <a:rPr lang="en-US" sz="2400" dirty="0">
                <a:solidFill>
                  <a:srgbClr val="0070C0"/>
                </a:solidFill>
                <a:latin typeface="+mj-lt"/>
              </a:rPr>
              <a:t>349-365.</a:t>
            </a:r>
          </a:p>
          <a:p>
            <a:pPr marL="0" indent="0">
              <a:buNone/>
            </a:pPr>
            <a:endParaRPr lang="en-US" sz="2400" dirty="0">
              <a:solidFill>
                <a:srgbClr val="002060"/>
              </a:solidFill>
              <a:latin typeface="+mj-lt"/>
            </a:endParaRPr>
          </a:p>
          <a:p>
            <a:pPr>
              <a:buFont typeface="Arial" panose="020B0604020202020204" pitchFamily="34" charset="0"/>
              <a:buChar char="•"/>
            </a:pPr>
            <a:r>
              <a:rPr lang="en-US" sz="2400" dirty="0">
                <a:latin typeface="+mj-lt"/>
              </a:rPr>
              <a:t> </a:t>
            </a:r>
            <a:r>
              <a:rPr lang="en-US" sz="2400" dirty="0" err="1">
                <a:latin typeface="+mj-lt"/>
              </a:rPr>
              <a:t>Både</a:t>
            </a:r>
            <a:r>
              <a:rPr lang="en-US" sz="2400" dirty="0">
                <a:latin typeface="+mj-lt"/>
              </a:rPr>
              <a:t> 100% </a:t>
            </a:r>
            <a:r>
              <a:rPr lang="en-US" sz="2400" dirty="0" err="1">
                <a:latin typeface="+mj-lt"/>
              </a:rPr>
              <a:t>och</a:t>
            </a:r>
            <a:r>
              <a:rPr lang="en-US" sz="2400" dirty="0">
                <a:latin typeface="+mj-lt"/>
              </a:rPr>
              <a:t> 60% </a:t>
            </a:r>
            <a:r>
              <a:rPr lang="en-US" sz="2400" dirty="0" err="1">
                <a:latin typeface="+mj-lt"/>
              </a:rPr>
              <a:t>träningsdos</a:t>
            </a:r>
            <a:r>
              <a:rPr lang="en-US" sz="2400" dirty="0">
                <a:latin typeface="+mj-lt"/>
              </a:rPr>
              <a:t> </a:t>
            </a:r>
            <a:r>
              <a:rPr lang="en-US" sz="2400" dirty="0" err="1">
                <a:latin typeface="+mj-lt"/>
              </a:rPr>
              <a:t>gav</a:t>
            </a:r>
            <a:r>
              <a:rPr lang="en-US" sz="2400" dirty="0">
                <a:latin typeface="+mj-lt"/>
              </a:rPr>
              <a:t> </a:t>
            </a:r>
            <a:r>
              <a:rPr lang="en-US" sz="2400" dirty="0" err="1">
                <a:latin typeface="+mj-lt"/>
              </a:rPr>
              <a:t>effekt</a:t>
            </a:r>
            <a:r>
              <a:rPr lang="en-US" sz="2400" dirty="0">
                <a:latin typeface="+mj-lt"/>
              </a:rPr>
              <a:t> </a:t>
            </a:r>
            <a:r>
              <a:rPr lang="en-US" sz="2400" dirty="0" err="1">
                <a:latin typeface="+mj-lt"/>
              </a:rPr>
              <a:t>på</a:t>
            </a:r>
            <a:r>
              <a:rPr lang="en-US" sz="2400" dirty="0">
                <a:latin typeface="+mj-lt"/>
              </a:rPr>
              <a:t> </a:t>
            </a:r>
            <a:r>
              <a:rPr lang="en-US" sz="2400" dirty="0" err="1">
                <a:latin typeface="+mj-lt"/>
              </a:rPr>
              <a:t>ordavkodning</a:t>
            </a:r>
            <a:r>
              <a:rPr lang="en-US" sz="2400" dirty="0">
                <a:latin typeface="+mj-lt"/>
              </a:rPr>
              <a:t> </a:t>
            </a:r>
            <a:r>
              <a:rPr lang="en-US" sz="2400" dirty="0" err="1">
                <a:latin typeface="+mj-lt"/>
              </a:rPr>
              <a:t>och</a:t>
            </a:r>
            <a:r>
              <a:rPr lang="en-US" sz="2400" dirty="0">
                <a:latin typeface="+mj-lt"/>
              </a:rPr>
              <a:t> </a:t>
            </a:r>
            <a:r>
              <a:rPr lang="en-US" sz="2400" dirty="0" err="1">
                <a:latin typeface="+mj-lt"/>
              </a:rPr>
              <a:t>stavning</a:t>
            </a:r>
            <a:r>
              <a:rPr lang="en-US" sz="2400" dirty="0">
                <a:latin typeface="+mj-lt"/>
              </a:rPr>
              <a:t>. Det </a:t>
            </a:r>
            <a:r>
              <a:rPr lang="en-US" sz="2400" dirty="0" err="1">
                <a:latin typeface="+mj-lt"/>
              </a:rPr>
              <a:t>avgörande</a:t>
            </a:r>
            <a:r>
              <a:rPr lang="en-US" sz="2400" dirty="0">
                <a:latin typeface="+mj-lt"/>
              </a:rPr>
              <a:t> var </a:t>
            </a:r>
            <a:r>
              <a:rPr lang="en-US" sz="2400" dirty="0" err="1">
                <a:latin typeface="+mj-lt"/>
              </a:rPr>
              <a:t>att</a:t>
            </a:r>
            <a:r>
              <a:rPr lang="en-US" sz="2400" dirty="0">
                <a:latin typeface="+mj-lt"/>
              </a:rPr>
              <a:t> </a:t>
            </a:r>
            <a:r>
              <a:rPr lang="en-US" sz="2400" dirty="0" err="1">
                <a:latin typeface="+mj-lt"/>
              </a:rPr>
              <a:t>språkleksträningen</a:t>
            </a:r>
            <a:r>
              <a:rPr lang="en-US" sz="2400" dirty="0">
                <a:latin typeface="+mj-lt"/>
              </a:rPr>
              <a:t> var </a:t>
            </a:r>
            <a:r>
              <a:rPr lang="en-US" sz="2400" dirty="0" err="1">
                <a:latin typeface="+mj-lt"/>
              </a:rPr>
              <a:t>strukturerad</a:t>
            </a:r>
            <a:r>
              <a:rPr lang="en-US" sz="2400" dirty="0">
                <a:latin typeface="+mj-lt"/>
              </a:rPr>
              <a:t>, </a:t>
            </a:r>
            <a:r>
              <a:rPr lang="en-US" sz="2400" dirty="0" err="1">
                <a:latin typeface="+mj-lt"/>
              </a:rPr>
              <a:t>systematisk</a:t>
            </a:r>
            <a:r>
              <a:rPr lang="en-US" sz="2400" dirty="0">
                <a:latin typeface="+mj-lt"/>
              </a:rPr>
              <a:t> </a:t>
            </a:r>
            <a:r>
              <a:rPr lang="en-US" sz="2400" dirty="0" err="1">
                <a:latin typeface="+mj-lt"/>
              </a:rPr>
              <a:t>och</a:t>
            </a:r>
            <a:r>
              <a:rPr lang="en-US" sz="2400" dirty="0">
                <a:latin typeface="+mj-lt"/>
              </a:rPr>
              <a:t> </a:t>
            </a:r>
            <a:r>
              <a:rPr lang="en-US" sz="2400" dirty="0" err="1">
                <a:latin typeface="+mj-lt"/>
              </a:rPr>
              <a:t>kontinuerlig</a:t>
            </a:r>
            <a:r>
              <a:rPr lang="en-US" sz="2400" dirty="0">
                <a:latin typeface="+mj-lt"/>
              </a:rPr>
              <a:t>.</a:t>
            </a:r>
          </a:p>
          <a:p>
            <a:pPr>
              <a:buFont typeface="Arial" panose="020B0604020202020204" pitchFamily="34" charset="0"/>
              <a:buChar char="•"/>
            </a:pPr>
            <a:r>
              <a:rPr lang="en-US" sz="2400" dirty="0">
                <a:latin typeface="+mj-lt"/>
              </a:rPr>
              <a:t> De </a:t>
            </a:r>
            <a:r>
              <a:rPr lang="en-US" sz="2400" dirty="0" err="1">
                <a:latin typeface="+mj-lt"/>
              </a:rPr>
              <a:t>tränade</a:t>
            </a:r>
            <a:r>
              <a:rPr lang="en-US" sz="2400" dirty="0">
                <a:latin typeface="+mj-lt"/>
              </a:rPr>
              <a:t> </a:t>
            </a:r>
            <a:r>
              <a:rPr lang="en-US" sz="2400" dirty="0" err="1">
                <a:latin typeface="+mj-lt"/>
              </a:rPr>
              <a:t>riskbarnen</a:t>
            </a:r>
            <a:r>
              <a:rPr lang="en-US" sz="2400" dirty="0">
                <a:latin typeface="+mj-lt"/>
              </a:rPr>
              <a:t> </a:t>
            </a:r>
            <a:r>
              <a:rPr lang="en-US" sz="2400" dirty="0" err="1">
                <a:latin typeface="+mj-lt"/>
              </a:rPr>
              <a:t>förbättrade</a:t>
            </a:r>
            <a:r>
              <a:rPr lang="en-US" sz="2400" dirty="0">
                <a:latin typeface="+mj-lt"/>
              </a:rPr>
              <a:t> sin </a:t>
            </a:r>
            <a:r>
              <a:rPr lang="en-US" sz="2400" dirty="0" err="1">
                <a:latin typeface="+mj-lt"/>
              </a:rPr>
              <a:t>fonologiska</a:t>
            </a:r>
            <a:r>
              <a:rPr lang="en-US" sz="2400" dirty="0">
                <a:latin typeface="+mj-lt"/>
              </a:rPr>
              <a:t> </a:t>
            </a:r>
            <a:r>
              <a:rPr lang="en-US" sz="2400" dirty="0" err="1">
                <a:latin typeface="+mj-lt"/>
              </a:rPr>
              <a:t>medvetenhet</a:t>
            </a:r>
            <a:r>
              <a:rPr lang="en-US" sz="2400" dirty="0">
                <a:latin typeface="+mj-lt"/>
              </a:rPr>
              <a:t> 1,5 </a:t>
            </a:r>
            <a:r>
              <a:rPr lang="en-US" sz="2400" dirty="0" err="1">
                <a:latin typeface="+mj-lt"/>
              </a:rPr>
              <a:t>gång</a:t>
            </a:r>
            <a:r>
              <a:rPr lang="en-US" sz="2400" dirty="0">
                <a:latin typeface="+mj-lt"/>
              </a:rPr>
              <a:t> </a:t>
            </a:r>
            <a:r>
              <a:rPr lang="en-US" sz="2400" dirty="0" err="1">
                <a:latin typeface="+mj-lt"/>
              </a:rPr>
              <a:t>mer</a:t>
            </a:r>
            <a:r>
              <a:rPr lang="en-US" sz="2400" dirty="0">
                <a:latin typeface="+mj-lt"/>
              </a:rPr>
              <a:t> </a:t>
            </a:r>
            <a:r>
              <a:rPr lang="en-US" sz="2400" dirty="0" err="1">
                <a:latin typeface="+mj-lt"/>
              </a:rPr>
              <a:t>än</a:t>
            </a:r>
            <a:r>
              <a:rPr lang="en-US" sz="2400" dirty="0">
                <a:latin typeface="+mj-lt"/>
              </a:rPr>
              <a:t> de </a:t>
            </a:r>
            <a:r>
              <a:rPr lang="en-US" sz="2400" dirty="0" err="1">
                <a:latin typeface="+mj-lt"/>
              </a:rPr>
              <a:t>icke-tränade</a:t>
            </a:r>
            <a:r>
              <a:rPr lang="en-US" sz="2400" dirty="0">
                <a:latin typeface="+mj-lt"/>
              </a:rPr>
              <a:t> </a:t>
            </a:r>
            <a:r>
              <a:rPr lang="en-US" sz="2400" dirty="0" err="1">
                <a:latin typeface="+mj-lt"/>
              </a:rPr>
              <a:t>riskbarnen</a:t>
            </a:r>
            <a:r>
              <a:rPr lang="en-US" sz="2400" dirty="0">
                <a:latin typeface="+mj-lt"/>
              </a:rPr>
              <a:t> </a:t>
            </a:r>
            <a:r>
              <a:rPr lang="en-US" sz="2400" dirty="0" err="1">
                <a:latin typeface="+mj-lt"/>
              </a:rPr>
              <a:t>och</a:t>
            </a:r>
            <a:r>
              <a:rPr lang="en-US" sz="2400" dirty="0">
                <a:latin typeface="+mj-lt"/>
              </a:rPr>
              <a:t> </a:t>
            </a:r>
            <a:r>
              <a:rPr lang="en-US" sz="2400" dirty="0" err="1">
                <a:latin typeface="+mj-lt"/>
              </a:rPr>
              <a:t>nådde</a:t>
            </a:r>
            <a:r>
              <a:rPr lang="en-US" sz="2400" dirty="0">
                <a:latin typeface="+mj-lt"/>
              </a:rPr>
              <a:t> </a:t>
            </a:r>
            <a:r>
              <a:rPr lang="en-US" sz="2400" dirty="0" err="1">
                <a:latin typeface="+mj-lt"/>
              </a:rPr>
              <a:t>kontrollgruppens</a:t>
            </a:r>
            <a:r>
              <a:rPr lang="en-US" sz="2400" dirty="0">
                <a:latin typeface="+mj-lt"/>
              </a:rPr>
              <a:t> </a:t>
            </a:r>
            <a:r>
              <a:rPr lang="en-US" sz="2400" dirty="0" err="1">
                <a:latin typeface="+mj-lt"/>
              </a:rPr>
              <a:t>medelnivå</a:t>
            </a:r>
            <a:r>
              <a:rPr lang="en-US" sz="2400" dirty="0">
                <a:latin typeface="+mj-lt"/>
              </a:rPr>
              <a:t> </a:t>
            </a:r>
            <a:r>
              <a:rPr lang="en-US" sz="2400" dirty="0" err="1">
                <a:latin typeface="+mj-lt"/>
              </a:rPr>
              <a:t>i</a:t>
            </a:r>
            <a:r>
              <a:rPr lang="en-US" sz="2400" dirty="0">
                <a:latin typeface="+mj-lt"/>
              </a:rPr>
              <a:t> </a:t>
            </a:r>
            <a:r>
              <a:rPr lang="en-US" sz="2400" dirty="0" err="1">
                <a:latin typeface="+mj-lt"/>
              </a:rPr>
              <a:t>åk</a:t>
            </a:r>
            <a:r>
              <a:rPr lang="en-US" sz="2400" dirty="0">
                <a:latin typeface="+mj-lt"/>
              </a:rPr>
              <a:t> 1.</a:t>
            </a:r>
          </a:p>
          <a:p>
            <a:pPr marL="0" indent="0">
              <a:buNone/>
            </a:pPr>
            <a:endParaRPr lang="sv-FI" dirty="0">
              <a:latin typeface="+mj-lt"/>
            </a:endParaRPr>
          </a:p>
          <a:p>
            <a:pPr marL="0" indent="0">
              <a:buNone/>
            </a:pPr>
            <a:r>
              <a:rPr lang="en-US" dirty="0">
                <a:latin typeface="+mj-lt"/>
              </a:rPr>
              <a:t>          </a:t>
            </a:r>
            <a:endParaRPr lang="sv-FI" dirty="0">
              <a:latin typeface="+mj-lt"/>
            </a:endParaRPr>
          </a:p>
          <a:p>
            <a:endParaRPr lang="sv-FI" dirty="0"/>
          </a:p>
        </p:txBody>
      </p:sp>
    </p:spTree>
    <p:extLst>
      <p:ext uri="{BB962C8B-B14F-4D97-AF65-F5344CB8AC3E}">
        <p14:creationId xmlns:p14="http://schemas.microsoft.com/office/powerpoint/2010/main" val="106562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100750" y="81199"/>
            <a:ext cx="10515600" cy="1946275"/>
          </a:xfrm>
        </p:spPr>
        <p:txBody>
          <a:bodyPr>
            <a:normAutofit/>
          </a:bodyPr>
          <a:lstStyle/>
          <a:p>
            <a:r>
              <a:rPr lang="en-US" sz="2400" dirty="0" err="1">
                <a:solidFill>
                  <a:srgbClr val="0070C0"/>
                </a:solidFill>
              </a:rPr>
              <a:t>Kjeldsen</a:t>
            </a:r>
            <a:r>
              <a:rPr lang="en-US" sz="2400" dirty="0">
                <a:solidFill>
                  <a:srgbClr val="0070C0"/>
                </a:solidFill>
              </a:rPr>
              <a:t> A-C., </a:t>
            </a:r>
            <a:r>
              <a:rPr lang="en-US" sz="2400" dirty="0" err="1">
                <a:solidFill>
                  <a:srgbClr val="0070C0"/>
                </a:solidFill>
              </a:rPr>
              <a:t>Kärnä</a:t>
            </a:r>
            <a:r>
              <a:rPr lang="en-US" sz="2400" dirty="0">
                <a:solidFill>
                  <a:srgbClr val="0070C0"/>
                </a:solidFill>
              </a:rPr>
              <a:t>, A., </a:t>
            </a:r>
            <a:r>
              <a:rPr lang="en-US" sz="2400" dirty="0" err="1">
                <a:solidFill>
                  <a:srgbClr val="0070C0"/>
                </a:solidFill>
              </a:rPr>
              <a:t>Niemi</a:t>
            </a:r>
            <a:r>
              <a:rPr lang="en-US" sz="2400" dirty="0">
                <a:solidFill>
                  <a:srgbClr val="0070C0"/>
                </a:solidFill>
              </a:rPr>
              <a:t> P., </a:t>
            </a:r>
            <a:r>
              <a:rPr lang="en-US" sz="2400" dirty="0" err="1">
                <a:solidFill>
                  <a:srgbClr val="0070C0"/>
                </a:solidFill>
              </a:rPr>
              <a:t>Olofsson</a:t>
            </a:r>
            <a:r>
              <a:rPr lang="en-US" sz="2400" dirty="0">
                <a:solidFill>
                  <a:srgbClr val="0070C0"/>
                </a:solidFill>
              </a:rPr>
              <a:t>, Å., &amp; Witting, K. (2014). Gains from training in phonological awareness in kindergarten predict reading comprehension in grade 9. </a:t>
            </a:r>
            <a:r>
              <a:rPr lang="en-US" sz="2400" i="1" dirty="0">
                <a:solidFill>
                  <a:srgbClr val="0070C0"/>
                </a:solidFill>
              </a:rPr>
              <a:t>Scientific Studies of Reading, 18</a:t>
            </a:r>
            <a:r>
              <a:rPr lang="en-US" sz="2400" dirty="0">
                <a:solidFill>
                  <a:srgbClr val="0070C0"/>
                </a:solidFill>
              </a:rPr>
              <a:t>(6)</a:t>
            </a:r>
            <a:r>
              <a:rPr lang="en-US" sz="2400" i="1" dirty="0">
                <a:solidFill>
                  <a:srgbClr val="0070C0"/>
                </a:solidFill>
              </a:rPr>
              <a:t>, </a:t>
            </a:r>
            <a:r>
              <a:rPr lang="en-US" sz="2400" dirty="0">
                <a:solidFill>
                  <a:srgbClr val="0070C0"/>
                </a:solidFill>
              </a:rPr>
              <a:t>452-467.</a:t>
            </a:r>
            <a:br>
              <a:rPr lang="sv-FI" sz="2400" dirty="0">
                <a:solidFill>
                  <a:srgbClr val="0070C0"/>
                </a:solidFill>
              </a:rPr>
            </a:br>
            <a:endParaRPr lang="sv-FI" sz="2400" dirty="0">
              <a:solidFill>
                <a:srgbClr val="0070C0"/>
              </a:solidFill>
            </a:endParaRPr>
          </a:p>
        </p:txBody>
      </p:sp>
      <p:sp>
        <p:nvSpPr>
          <p:cNvPr id="3" name="Platshållare för innehåll 2"/>
          <p:cNvSpPr>
            <a:spLocks noGrp="1"/>
          </p:cNvSpPr>
          <p:nvPr>
            <p:ph idx="1"/>
          </p:nvPr>
        </p:nvSpPr>
        <p:spPr>
          <a:xfrm>
            <a:off x="1100750" y="2322215"/>
            <a:ext cx="10515600" cy="4535785"/>
          </a:xfrm>
        </p:spPr>
        <p:txBody>
          <a:bodyPr>
            <a:normAutofit/>
          </a:bodyPr>
          <a:lstStyle/>
          <a:p>
            <a:pPr marL="0" indent="0">
              <a:buNone/>
            </a:pPr>
            <a:endParaRPr lang="sv-FI" sz="2400" dirty="0">
              <a:latin typeface="+mj-lt"/>
            </a:endParaRPr>
          </a:p>
          <a:p>
            <a:pPr>
              <a:buFont typeface="Arial" panose="020B0604020202020204" pitchFamily="34" charset="0"/>
              <a:buChar char="•"/>
            </a:pPr>
            <a:r>
              <a:rPr lang="sv-FI" sz="2400" dirty="0">
                <a:latin typeface="+mj-lt"/>
              </a:rPr>
              <a:t> Förskole-interventionen hade effekt på ordavkodning ända till och med åk 6 och på läsförståelse till och med åk 9.</a:t>
            </a:r>
          </a:p>
          <a:p>
            <a:pPr>
              <a:buFont typeface="Arial" panose="020B0604020202020204" pitchFamily="34" charset="0"/>
              <a:buChar char="•"/>
            </a:pPr>
            <a:r>
              <a:rPr lang="sv-FI" sz="2400" dirty="0">
                <a:latin typeface="+mj-lt"/>
              </a:rPr>
              <a:t> Effekten var dock liten och mestadels indirekt, effektstorlek 0.31. </a:t>
            </a:r>
          </a:p>
          <a:p>
            <a:pPr>
              <a:buFont typeface="Arial" panose="020B0604020202020204" pitchFamily="34" charset="0"/>
              <a:buChar char="•"/>
            </a:pPr>
            <a:r>
              <a:rPr lang="sv-FI" sz="2400" dirty="0">
                <a:latin typeface="+mj-lt"/>
              </a:rPr>
              <a:t> Skillnaden mellan tränade och icke-tränade barn visade sig redan i åk 1 och höll sin position genom hela grundskolan.</a:t>
            </a:r>
          </a:p>
        </p:txBody>
      </p:sp>
    </p:spTree>
    <p:extLst>
      <p:ext uri="{BB962C8B-B14F-4D97-AF65-F5344CB8AC3E}">
        <p14:creationId xmlns:p14="http://schemas.microsoft.com/office/powerpoint/2010/main" val="10392832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0"/>
          <p:cNvPicPr/>
          <p:nvPr/>
        </p:nvPicPr>
        <p:blipFill>
          <a:blip r:embed="rId2">
            <a:extLst>
              <a:ext uri="{28A0092B-C50C-407E-A947-70E740481C1C}">
                <a14:useLocalDpi xmlns:a14="http://schemas.microsoft.com/office/drawing/2010/main" val="0"/>
              </a:ext>
            </a:extLst>
          </a:blip>
          <a:srcRect/>
          <a:stretch>
            <a:fillRect/>
          </a:stretch>
        </p:blipFill>
        <p:spPr bwMode="auto">
          <a:xfrm>
            <a:off x="896292" y="228600"/>
            <a:ext cx="9965731" cy="4486275"/>
          </a:xfrm>
          <a:prstGeom prst="rect">
            <a:avLst/>
          </a:prstGeom>
          <a:noFill/>
        </p:spPr>
      </p:pic>
      <p:sp>
        <p:nvSpPr>
          <p:cNvPr id="3" name="textruta 2"/>
          <p:cNvSpPr txBox="1"/>
          <p:nvPr/>
        </p:nvSpPr>
        <p:spPr>
          <a:xfrm>
            <a:off x="896292" y="4843604"/>
            <a:ext cx="10990908" cy="369332"/>
          </a:xfrm>
          <a:prstGeom prst="rect">
            <a:avLst/>
          </a:prstGeom>
          <a:noFill/>
        </p:spPr>
        <p:txBody>
          <a:bodyPr wrap="square" rtlCol="0">
            <a:spAutoFit/>
          </a:bodyPr>
          <a:lstStyle/>
          <a:p>
            <a:r>
              <a:rPr lang="sv-FI" i="1" dirty="0">
                <a:latin typeface="+mj-lt"/>
              </a:rPr>
              <a:t>Figur 1.</a:t>
            </a:r>
            <a:r>
              <a:rPr lang="sv-FI" dirty="0">
                <a:latin typeface="+mj-lt"/>
              </a:rPr>
              <a:t> </a:t>
            </a:r>
            <a:r>
              <a:rPr lang="sv-FI" dirty="0" err="1">
                <a:latin typeface="+mj-lt"/>
              </a:rPr>
              <a:t>Multiple</a:t>
            </a:r>
            <a:r>
              <a:rPr lang="sv-FI" dirty="0">
                <a:latin typeface="+mj-lt"/>
              </a:rPr>
              <a:t> </a:t>
            </a:r>
            <a:r>
              <a:rPr lang="sv-FI" dirty="0" err="1">
                <a:latin typeface="+mj-lt"/>
              </a:rPr>
              <a:t>Path</a:t>
            </a:r>
            <a:r>
              <a:rPr lang="sv-FI" dirty="0">
                <a:latin typeface="+mj-lt"/>
              </a:rPr>
              <a:t> </a:t>
            </a:r>
            <a:r>
              <a:rPr lang="sv-FI" dirty="0" err="1">
                <a:latin typeface="+mj-lt"/>
              </a:rPr>
              <a:t>Model</a:t>
            </a:r>
            <a:r>
              <a:rPr lang="sv-FI" dirty="0">
                <a:latin typeface="+mj-lt"/>
              </a:rPr>
              <a:t> över utvecklingen av läsförmågan utgående från den fonologiska förskolinterventionen</a:t>
            </a:r>
            <a:endParaRPr lang="sv-FI" i="1" dirty="0">
              <a:latin typeface="+mj-lt"/>
            </a:endParaRPr>
          </a:p>
        </p:txBody>
      </p:sp>
    </p:spTree>
    <p:extLst>
      <p:ext uri="{BB962C8B-B14F-4D97-AF65-F5344CB8AC3E}">
        <p14:creationId xmlns:p14="http://schemas.microsoft.com/office/powerpoint/2010/main" val="11326131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050201" y="-134293"/>
            <a:ext cx="11114638" cy="2352392"/>
          </a:xfrm>
        </p:spPr>
        <p:txBody>
          <a:bodyPr>
            <a:normAutofit/>
          </a:bodyPr>
          <a:lstStyle/>
          <a:p>
            <a:r>
              <a:rPr lang="en-US" sz="2400" dirty="0" err="1">
                <a:solidFill>
                  <a:srgbClr val="0070C0"/>
                </a:solidFill>
              </a:rPr>
              <a:t>Kjeldsen</a:t>
            </a:r>
            <a:r>
              <a:rPr lang="en-US" sz="2400" dirty="0">
                <a:solidFill>
                  <a:srgbClr val="0070C0"/>
                </a:solidFill>
              </a:rPr>
              <a:t>, A-C., </a:t>
            </a:r>
            <a:r>
              <a:rPr lang="en-US" sz="2400" dirty="0" err="1">
                <a:solidFill>
                  <a:srgbClr val="0070C0"/>
                </a:solidFill>
              </a:rPr>
              <a:t>Saarento</a:t>
            </a:r>
            <a:r>
              <a:rPr lang="en-US" sz="2400" dirty="0">
                <a:solidFill>
                  <a:srgbClr val="0070C0"/>
                </a:solidFill>
              </a:rPr>
              <a:t>, S., &amp; </a:t>
            </a:r>
            <a:r>
              <a:rPr lang="en-US" sz="2400" dirty="0" err="1">
                <a:solidFill>
                  <a:srgbClr val="0070C0"/>
                </a:solidFill>
              </a:rPr>
              <a:t>Niemi</a:t>
            </a:r>
            <a:r>
              <a:rPr lang="en-US" sz="2400" dirty="0">
                <a:solidFill>
                  <a:srgbClr val="0070C0"/>
                </a:solidFill>
              </a:rPr>
              <a:t>, P. (2019). Kindergarten training in phonological awareness: fluency and comprehension gains are largest for readers-at-risk through grades 1 to 9. </a:t>
            </a:r>
            <a:r>
              <a:rPr lang="en-US" sz="2400" i="1" dirty="0">
                <a:solidFill>
                  <a:srgbClr val="0070C0"/>
                </a:solidFill>
              </a:rPr>
              <a:t>Journal of Learning Disabilities, 52</a:t>
            </a:r>
            <a:r>
              <a:rPr lang="en-US" sz="2400" dirty="0">
                <a:solidFill>
                  <a:srgbClr val="0070C0"/>
                </a:solidFill>
              </a:rPr>
              <a:t>(5), 366-382</a:t>
            </a:r>
            <a:br>
              <a:rPr lang="sv-FI" sz="2400" dirty="0">
                <a:solidFill>
                  <a:srgbClr val="0070C0"/>
                </a:solidFill>
              </a:rPr>
            </a:br>
            <a:r>
              <a:rPr lang="en-US" sz="2400" dirty="0"/>
              <a:t>          </a:t>
            </a:r>
            <a:br>
              <a:rPr lang="sv-FI" sz="2400" dirty="0"/>
            </a:br>
            <a:endParaRPr lang="sv-FI" sz="2400" b="1" dirty="0">
              <a:latin typeface="+mn-lt"/>
            </a:endParaRPr>
          </a:p>
        </p:txBody>
      </p:sp>
      <p:sp>
        <p:nvSpPr>
          <p:cNvPr id="3" name="Platshållare för innehåll 2"/>
          <p:cNvSpPr>
            <a:spLocks noGrp="1"/>
          </p:cNvSpPr>
          <p:nvPr>
            <p:ph idx="1"/>
          </p:nvPr>
        </p:nvSpPr>
        <p:spPr>
          <a:xfrm>
            <a:off x="1077362" y="2544024"/>
            <a:ext cx="10791730" cy="3639599"/>
          </a:xfrm>
        </p:spPr>
        <p:txBody>
          <a:bodyPr>
            <a:normAutofit/>
          </a:bodyPr>
          <a:lstStyle/>
          <a:p>
            <a:pPr>
              <a:buFont typeface="Arial" panose="020B0604020202020204" pitchFamily="34" charset="0"/>
              <a:buChar char="•"/>
            </a:pPr>
            <a:r>
              <a:rPr lang="sv-FI" dirty="0">
                <a:latin typeface="+mj-lt"/>
              </a:rPr>
              <a:t> </a:t>
            </a:r>
            <a:r>
              <a:rPr lang="sv-FI" sz="2400" dirty="0">
                <a:latin typeface="+mj-lt"/>
              </a:rPr>
              <a:t>Barn med risk för läs- och skrivsvårigheter drog mest nytta av språkleksinterventionen. Effekterna visade   sig på ordavkodning och läsförståelse ända till och med åk 9.</a:t>
            </a:r>
          </a:p>
          <a:p>
            <a:pPr>
              <a:buFont typeface="Arial" panose="020B0604020202020204" pitchFamily="34" charset="0"/>
              <a:buChar char="•"/>
            </a:pPr>
            <a:r>
              <a:rPr lang="sv-FI" sz="2400" dirty="0"/>
              <a:t> </a:t>
            </a:r>
            <a:r>
              <a:rPr lang="sv-FI" sz="2400" dirty="0">
                <a:latin typeface="+mj-lt"/>
              </a:rPr>
              <a:t>Från åk 1 till åk 9 fanns ca 2 ggr fler icke-tränade riskbarn i den lägsta gruppen jämfört med de tränade riskbarnen.</a:t>
            </a:r>
          </a:p>
          <a:p>
            <a:pPr>
              <a:buFont typeface="Arial" panose="020B0604020202020204" pitchFamily="34" charset="0"/>
              <a:buChar char="•"/>
            </a:pPr>
            <a:r>
              <a:rPr lang="sv-FI" sz="2400" dirty="0">
                <a:latin typeface="+mj-lt"/>
              </a:rPr>
              <a:t> Även de barn som från början tillhörde icke-riskstatusgruppen drog nytta av träningen, och en del av dem hamnade i risk-grupp i olika årskurser.</a:t>
            </a:r>
          </a:p>
          <a:p>
            <a:pPr>
              <a:buFont typeface="Arial" panose="020B0604020202020204" pitchFamily="34" charset="0"/>
              <a:buChar char="•"/>
            </a:pPr>
            <a:endParaRPr lang="sv-FI" sz="2400" dirty="0">
              <a:latin typeface="+mj-lt"/>
            </a:endParaRPr>
          </a:p>
          <a:p>
            <a:endParaRPr lang="sv-FI" sz="2400" dirty="0"/>
          </a:p>
          <a:p>
            <a:endParaRPr lang="sv-FI" sz="2400" dirty="0"/>
          </a:p>
          <a:p>
            <a:endParaRPr lang="sv-FI" dirty="0"/>
          </a:p>
          <a:p>
            <a:pPr lvl="1"/>
            <a:endParaRPr lang="sv-FI" dirty="0"/>
          </a:p>
          <a:p>
            <a:pPr lvl="4"/>
            <a:endParaRPr lang="sv-FI" dirty="0"/>
          </a:p>
        </p:txBody>
      </p:sp>
    </p:spTree>
    <p:extLst>
      <p:ext uri="{BB962C8B-B14F-4D97-AF65-F5344CB8AC3E}">
        <p14:creationId xmlns:p14="http://schemas.microsoft.com/office/powerpoint/2010/main" val="861309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642796" y="733330"/>
            <a:ext cx="10954694" cy="4585871"/>
          </a:xfrm>
          <a:prstGeom prst="rect">
            <a:avLst/>
          </a:prstGeom>
        </p:spPr>
        <p:txBody>
          <a:bodyPr wrap="square">
            <a:spAutoFit/>
          </a:bodyPr>
          <a:lstStyle/>
          <a:p>
            <a:pPr marL="342900" indent="-342900">
              <a:buClr>
                <a:schemeClr val="accent1"/>
              </a:buClr>
              <a:buFont typeface="Arial" panose="020B0604020202020204" pitchFamily="34" charset="0"/>
              <a:buChar char="•"/>
            </a:pPr>
            <a:endParaRPr lang="sv-FI" sz="2000" dirty="0">
              <a:latin typeface="+mj-lt"/>
            </a:endParaRPr>
          </a:p>
          <a:p>
            <a:pPr marL="342900" indent="-342900">
              <a:buClr>
                <a:schemeClr val="accent1"/>
              </a:buClr>
              <a:buFont typeface="Arial" panose="020B0604020202020204" pitchFamily="34" charset="0"/>
              <a:buChar char="•"/>
            </a:pPr>
            <a:r>
              <a:rPr lang="sv-FI" sz="2000" dirty="0">
                <a:latin typeface="+mj-lt"/>
              </a:rPr>
              <a:t>I åk 1: ca 2 ggr fler icke-tränade barn</a:t>
            </a:r>
          </a:p>
          <a:p>
            <a:pPr marL="342900" indent="-342900">
              <a:buClr>
                <a:schemeClr val="accent1"/>
              </a:buClr>
              <a:buFont typeface="Arial" panose="020B0604020202020204" pitchFamily="34" charset="0"/>
              <a:buChar char="•"/>
            </a:pPr>
            <a:r>
              <a:rPr lang="sv-FI" sz="2000" dirty="0">
                <a:latin typeface="+mj-lt"/>
              </a:rPr>
              <a:t>I åk 6: nästan 4 ggr fler icke-tränade barn</a:t>
            </a:r>
          </a:p>
          <a:p>
            <a:pPr marL="342900" indent="-342900">
              <a:buClr>
                <a:schemeClr val="accent1"/>
              </a:buClr>
              <a:buFont typeface="Arial" panose="020B0604020202020204" pitchFamily="34" charset="0"/>
              <a:buChar char="•"/>
            </a:pPr>
            <a:r>
              <a:rPr lang="sv-FI" sz="2000" dirty="0">
                <a:latin typeface="+mj-lt"/>
              </a:rPr>
              <a:t>I åk 9: 1,6 ggr fler icke-tränade barn</a:t>
            </a:r>
          </a:p>
          <a:p>
            <a:pPr marL="342900" indent="-342900">
              <a:buClr>
                <a:schemeClr val="accent1"/>
              </a:buClr>
              <a:buFont typeface="Arial" panose="020B0604020202020204" pitchFamily="34" charset="0"/>
              <a:buChar char="•"/>
            </a:pPr>
            <a:r>
              <a:rPr lang="sv-FI" sz="2000" dirty="0">
                <a:latin typeface="+mj-lt"/>
              </a:rPr>
              <a:t>Flickorna bättre än pojkarna i hela gruppen.</a:t>
            </a:r>
          </a:p>
          <a:p>
            <a:pPr marL="342900" indent="-342900">
              <a:buClr>
                <a:schemeClr val="accent1"/>
              </a:buClr>
              <a:buFont typeface="Arial" panose="020B0604020202020204" pitchFamily="34" charset="0"/>
              <a:buChar char="•"/>
            </a:pPr>
            <a:r>
              <a:rPr lang="sv-FI" sz="2000" dirty="0">
                <a:latin typeface="+mj-lt"/>
              </a:rPr>
              <a:t>Ingen skillnad mellan flickor och pojkar i </a:t>
            </a:r>
          </a:p>
          <a:p>
            <a:pPr>
              <a:buClr>
                <a:schemeClr val="accent1"/>
              </a:buClr>
            </a:pPr>
            <a:r>
              <a:rPr lang="sv-FI" sz="2000" dirty="0">
                <a:latin typeface="+mj-lt"/>
              </a:rPr>
              <a:t>      riskgruppen. </a:t>
            </a:r>
            <a:r>
              <a:rPr lang="sv-FI" sz="2000">
                <a:latin typeface="+mj-lt"/>
              </a:rPr>
              <a:t>Risk-pojkarna </a:t>
            </a:r>
            <a:r>
              <a:rPr lang="sv-FI" sz="2000" dirty="0">
                <a:latin typeface="+mj-lt"/>
              </a:rPr>
              <a:t>på övriga pojkars nivå.</a:t>
            </a:r>
          </a:p>
          <a:p>
            <a:endParaRPr lang="sv-FI" sz="2400" dirty="0">
              <a:latin typeface="+mj-lt"/>
            </a:endParaRPr>
          </a:p>
          <a:p>
            <a:endParaRPr lang="sv-FI" sz="2400" dirty="0">
              <a:latin typeface="+mj-lt"/>
            </a:endParaRPr>
          </a:p>
          <a:p>
            <a:endParaRPr lang="sv-FI" sz="2400" dirty="0">
              <a:latin typeface="+mj-lt"/>
            </a:endParaRPr>
          </a:p>
          <a:p>
            <a:pPr>
              <a:buFont typeface="Wingdings" panose="05000000000000000000" pitchFamily="2" charset="2"/>
              <a:buChar char="q"/>
            </a:pPr>
            <a:r>
              <a:rPr lang="sv-FI" sz="2000" dirty="0">
                <a:solidFill>
                  <a:schemeClr val="accent1"/>
                </a:solidFill>
              </a:rPr>
              <a:t>Kontroll riskbarn</a:t>
            </a:r>
          </a:p>
          <a:p>
            <a:pPr>
              <a:buFont typeface="Wingdings" panose="05000000000000000000" pitchFamily="2" charset="2"/>
              <a:buChar char="q"/>
            </a:pPr>
            <a:r>
              <a:rPr lang="sv-FI" sz="2000" dirty="0">
                <a:solidFill>
                  <a:schemeClr val="accent1">
                    <a:lumMod val="75000"/>
                  </a:schemeClr>
                </a:solidFill>
              </a:rPr>
              <a:t>Intervention riskbarn</a:t>
            </a:r>
          </a:p>
          <a:p>
            <a:pPr>
              <a:buFont typeface="Wingdings" panose="05000000000000000000" pitchFamily="2" charset="2"/>
              <a:buChar char="q"/>
            </a:pPr>
            <a:r>
              <a:rPr lang="sv-FI" sz="2000" dirty="0">
                <a:solidFill>
                  <a:schemeClr val="accent3"/>
                </a:solidFill>
              </a:rPr>
              <a:t>Kontroll icke-riskbarn</a:t>
            </a:r>
          </a:p>
          <a:p>
            <a:pPr>
              <a:buFont typeface="Wingdings" panose="05000000000000000000" pitchFamily="2" charset="2"/>
              <a:buChar char="q"/>
            </a:pPr>
            <a:r>
              <a:rPr lang="sv-FI" sz="2000" dirty="0">
                <a:solidFill>
                  <a:schemeClr val="accent4">
                    <a:lumMod val="75000"/>
                  </a:schemeClr>
                </a:solidFill>
              </a:rPr>
              <a:t>Intervention icke-riskbarn</a:t>
            </a:r>
          </a:p>
        </p:txBody>
      </p:sp>
      <p:graphicFrame>
        <p:nvGraphicFramePr>
          <p:cNvPr id="3" name="Diagram 2"/>
          <p:cNvGraphicFramePr/>
          <p:nvPr>
            <p:extLst>
              <p:ext uri="{D42A27DB-BD31-4B8C-83A1-F6EECF244321}">
                <p14:modId xmlns:p14="http://schemas.microsoft.com/office/powerpoint/2010/main" val="4118526589"/>
              </p:ext>
            </p:extLst>
          </p:nvPr>
        </p:nvGraphicFramePr>
        <p:xfrm>
          <a:off x="6120143" y="1693138"/>
          <a:ext cx="6071857" cy="454437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679388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173058" y="1086416"/>
            <a:ext cx="11311923" cy="739082"/>
          </a:xfrm>
        </p:spPr>
        <p:txBody>
          <a:bodyPr>
            <a:normAutofit/>
          </a:bodyPr>
          <a:lstStyle/>
          <a:p>
            <a:r>
              <a:rPr lang="sv-FI" sz="3600" dirty="0"/>
              <a:t>SLUTLEDNINGAR</a:t>
            </a:r>
          </a:p>
        </p:txBody>
      </p:sp>
      <p:sp>
        <p:nvSpPr>
          <p:cNvPr id="3" name="Platshållare för innehåll 2"/>
          <p:cNvSpPr>
            <a:spLocks noGrp="1"/>
          </p:cNvSpPr>
          <p:nvPr>
            <p:ph idx="1"/>
          </p:nvPr>
        </p:nvSpPr>
        <p:spPr>
          <a:xfrm>
            <a:off x="914826" y="1825499"/>
            <a:ext cx="10718877" cy="4435601"/>
          </a:xfrm>
        </p:spPr>
        <p:txBody>
          <a:bodyPr>
            <a:normAutofit/>
          </a:bodyPr>
          <a:lstStyle/>
          <a:p>
            <a:pPr marL="514350" indent="-514350">
              <a:buFont typeface="+mj-lt"/>
              <a:buAutoNum type="arabicPeriod"/>
            </a:pPr>
            <a:r>
              <a:rPr lang="sv-FI" sz="1800" dirty="0">
                <a:latin typeface="+mj-lt"/>
              </a:rPr>
              <a:t>Språkleksinterventionen kan genomföras med </a:t>
            </a:r>
            <a:r>
              <a:rPr lang="sv-FI" sz="1800" b="1" dirty="0">
                <a:latin typeface="+mj-lt"/>
              </a:rPr>
              <a:t>hela grupper/klasser </a:t>
            </a:r>
            <a:r>
              <a:rPr lang="sv-FI" sz="1800" dirty="0">
                <a:latin typeface="+mj-lt"/>
              </a:rPr>
              <a:t>inkluderande samtliga barn som tillhör gruppen. Den bör genomföras av de egna ordinarie förskollärarna/klasslärarna inom det dagliga schemat. Men för att ge effekt måste programmet genomföras </a:t>
            </a:r>
            <a:r>
              <a:rPr lang="sv-FI" sz="1800" b="1" dirty="0">
                <a:latin typeface="+mj-lt"/>
              </a:rPr>
              <a:t>strukturerat</a:t>
            </a:r>
            <a:r>
              <a:rPr lang="sv-FI" sz="1800" dirty="0">
                <a:latin typeface="+mj-lt"/>
              </a:rPr>
              <a:t>, </a:t>
            </a:r>
            <a:r>
              <a:rPr lang="sv-FI" sz="1800" b="1" dirty="0">
                <a:latin typeface="+mj-lt"/>
              </a:rPr>
              <a:t>systematiskt </a:t>
            </a:r>
            <a:r>
              <a:rPr lang="sv-FI" sz="1800" dirty="0">
                <a:latin typeface="+mj-lt"/>
              </a:rPr>
              <a:t>och </a:t>
            </a:r>
            <a:r>
              <a:rPr lang="sv-FI" sz="1800" b="1" dirty="0">
                <a:latin typeface="+mj-lt"/>
              </a:rPr>
              <a:t>kontinuerligt</a:t>
            </a:r>
            <a:r>
              <a:rPr lang="sv-FI" sz="1800" dirty="0">
                <a:latin typeface="+mj-lt"/>
              </a:rPr>
              <a:t>.</a:t>
            </a:r>
          </a:p>
          <a:p>
            <a:pPr marL="514350" indent="-514350">
              <a:buFont typeface="+mj-lt"/>
              <a:buAutoNum type="arabicPeriod"/>
            </a:pPr>
            <a:r>
              <a:rPr lang="sv-FI" sz="1800" dirty="0">
                <a:latin typeface="+mj-lt"/>
              </a:rPr>
              <a:t>Språkleksinterventionen är därmed </a:t>
            </a:r>
            <a:r>
              <a:rPr lang="sv-FI" sz="1800" b="1" dirty="0">
                <a:latin typeface="+mj-lt"/>
              </a:rPr>
              <a:t>kostnadseffektiv</a:t>
            </a:r>
            <a:r>
              <a:rPr lang="sv-FI" sz="1800" dirty="0">
                <a:latin typeface="+mj-lt"/>
              </a:rPr>
              <a:t> för samhället.</a:t>
            </a:r>
          </a:p>
          <a:p>
            <a:pPr marL="514350" indent="-514350">
              <a:buFont typeface="+mj-lt"/>
              <a:buAutoNum type="arabicPeriod"/>
            </a:pPr>
            <a:r>
              <a:rPr lang="sv-FI" sz="1800" dirty="0">
                <a:latin typeface="+mj-lt"/>
              </a:rPr>
              <a:t>Språkleksinterventionen är </a:t>
            </a:r>
            <a:r>
              <a:rPr lang="sv-FI" sz="1800" b="1" dirty="0">
                <a:latin typeface="+mj-lt"/>
              </a:rPr>
              <a:t>förebyggande</a:t>
            </a:r>
            <a:r>
              <a:rPr lang="sv-FI" sz="1800" dirty="0">
                <a:latin typeface="+mj-lt"/>
              </a:rPr>
              <a:t> vilket är mer sympatiskt för barnen, än en reparerande och exkluderande intervention som sätts in efter misslyckad läsinlärning. För </a:t>
            </a:r>
            <a:r>
              <a:rPr lang="sv-FI" sz="1800" b="1" dirty="0">
                <a:latin typeface="+mj-lt"/>
              </a:rPr>
              <a:t>barn i riskzonen</a:t>
            </a:r>
            <a:r>
              <a:rPr lang="sv-FI" sz="1800" dirty="0">
                <a:latin typeface="+mj-lt"/>
              </a:rPr>
              <a:t> för läs- och skrivsvårigheter befrämjar språkleksinterventionen  läsinlärningen och lyfter dem till </a:t>
            </a:r>
            <a:r>
              <a:rPr lang="sv-FI" sz="1800" b="1" dirty="0">
                <a:latin typeface="+mj-lt"/>
              </a:rPr>
              <a:t>medelnivå </a:t>
            </a:r>
            <a:r>
              <a:rPr lang="sv-FI" sz="1800" dirty="0">
                <a:latin typeface="+mj-lt"/>
              </a:rPr>
              <a:t>redan från skolstarten. För denna grupp har interventionen störst effekt. </a:t>
            </a:r>
          </a:p>
          <a:p>
            <a:pPr marL="514350" indent="-514350">
              <a:buFont typeface="+mj-lt"/>
              <a:buAutoNum type="arabicPeriod"/>
            </a:pPr>
            <a:r>
              <a:rPr lang="sv-FI" sz="1800" dirty="0">
                <a:latin typeface="+mj-lt"/>
              </a:rPr>
              <a:t>De uppnådda </a:t>
            </a:r>
            <a:r>
              <a:rPr lang="sv-FI" sz="1800" b="1" dirty="0">
                <a:latin typeface="+mj-lt"/>
              </a:rPr>
              <a:t>positionerna</a:t>
            </a:r>
            <a:r>
              <a:rPr lang="sv-FI" sz="1800" dirty="0">
                <a:latin typeface="+mj-lt"/>
              </a:rPr>
              <a:t> hålls </a:t>
            </a:r>
            <a:r>
              <a:rPr lang="sv-FI" sz="1800" b="1" dirty="0">
                <a:latin typeface="+mj-lt"/>
              </a:rPr>
              <a:t>stabila</a:t>
            </a:r>
            <a:r>
              <a:rPr lang="sv-FI" sz="1800" dirty="0">
                <a:latin typeface="+mj-lt"/>
              </a:rPr>
              <a:t> från åk 1 t.o.m. åk 9. Träningseffekterna visade sig både på ordavkodning och läsförståelse genom hela grundskolan. Generellt är effekterna inte stora, men för dem som kämpar med lässvårigheter är även en liten förbättring avgörande för att nå över den kritiska gränsen för att undvika funktionell analfabetism och uppnå en </a:t>
            </a:r>
            <a:r>
              <a:rPr lang="sv-FI" sz="1800" b="1" dirty="0">
                <a:latin typeface="+mj-lt"/>
              </a:rPr>
              <a:t>funktionell läsförmåga </a:t>
            </a:r>
            <a:r>
              <a:rPr lang="sv-FI" sz="1800" dirty="0">
                <a:latin typeface="+mj-lt"/>
              </a:rPr>
              <a:t>för att klara sig i samhället.</a:t>
            </a:r>
          </a:p>
          <a:p>
            <a:pPr marL="514350" indent="-514350">
              <a:buFont typeface="+mj-lt"/>
              <a:buAutoNum type="arabicPeriod"/>
            </a:pPr>
            <a:r>
              <a:rPr lang="sv-FI" sz="1800" dirty="0">
                <a:latin typeface="+mj-lt"/>
              </a:rPr>
              <a:t>Språkleksinterventionen är motiverande genom sin </a:t>
            </a:r>
            <a:r>
              <a:rPr lang="sv-FI" sz="1800" b="1" dirty="0">
                <a:latin typeface="+mj-lt"/>
              </a:rPr>
              <a:t>lekfullhet</a:t>
            </a:r>
            <a:r>
              <a:rPr lang="sv-FI" sz="1800" dirty="0">
                <a:latin typeface="+mj-lt"/>
              </a:rPr>
              <a:t> och väcker nyfikenhet och </a:t>
            </a:r>
            <a:r>
              <a:rPr lang="sv-FI" sz="1800" b="1" dirty="0">
                <a:latin typeface="+mj-lt"/>
              </a:rPr>
              <a:t>positiva attityder </a:t>
            </a:r>
            <a:r>
              <a:rPr lang="sv-FI" sz="1800" dirty="0">
                <a:latin typeface="+mj-lt"/>
              </a:rPr>
              <a:t>till språk och text.</a:t>
            </a:r>
          </a:p>
          <a:p>
            <a:pPr marL="514350" indent="-514350">
              <a:buFont typeface="+mj-lt"/>
              <a:buAutoNum type="arabicPeriod"/>
            </a:pPr>
            <a:endParaRPr lang="sv-FI" sz="2400" dirty="0"/>
          </a:p>
        </p:txBody>
      </p:sp>
    </p:spTree>
    <p:extLst>
      <p:ext uri="{BB962C8B-B14F-4D97-AF65-F5344CB8AC3E}">
        <p14:creationId xmlns:p14="http://schemas.microsoft.com/office/powerpoint/2010/main" val="891171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118347" y="948343"/>
            <a:ext cx="10157989" cy="762761"/>
          </a:xfrm>
        </p:spPr>
        <p:txBody>
          <a:bodyPr>
            <a:normAutofit/>
          </a:bodyPr>
          <a:lstStyle/>
          <a:p>
            <a:r>
              <a:rPr lang="sv-FI" sz="3600" dirty="0"/>
              <a:t>BORNHOLMSSTUDIEN I DANMARK 1985-1988</a:t>
            </a:r>
          </a:p>
        </p:txBody>
      </p:sp>
      <p:sp>
        <p:nvSpPr>
          <p:cNvPr id="3" name="Platshållare för innehåll 2"/>
          <p:cNvSpPr>
            <a:spLocks noGrp="1"/>
          </p:cNvSpPr>
          <p:nvPr>
            <p:ph idx="1"/>
          </p:nvPr>
        </p:nvSpPr>
        <p:spPr>
          <a:xfrm>
            <a:off x="975224" y="1825625"/>
            <a:ext cx="10618694" cy="5032375"/>
          </a:xfrm>
        </p:spPr>
        <p:txBody>
          <a:bodyPr>
            <a:normAutofit/>
          </a:bodyPr>
          <a:lstStyle/>
          <a:p>
            <a:pPr marL="0" indent="0">
              <a:buNone/>
            </a:pPr>
            <a:r>
              <a:rPr lang="sv-FI" b="1" dirty="0">
                <a:solidFill>
                  <a:srgbClr val="0070C0"/>
                </a:solidFill>
                <a:latin typeface="+mj-lt"/>
              </a:rPr>
              <a:t>Lundberg, I., Frost, J., &amp; Petersen, O.-P. (1988). </a:t>
            </a:r>
            <a:r>
              <a:rPr lang="en-US" b="1" dirty="0">
                <a:solidFill>
                  <a:srgbClr val="0070C0"/>
                </a:solidFill>
                <a:latin typeface="+mj-lt"/>
              </a:rPr>
              <a:t>Effects of an extensive program for stimulating phonological awareness in preschool children. </a:t>
            </a:r>
            <a:r>
              <a:rPr lang="en-US" b="1" i="1" dirty="0">
                <a:solidFill>
                  <a:srgbClr val="0070C0"/>
                </a:solidFill>
                <a:latin typeface="+mj-lt"/>
              </a:rPr>
              <a:t>Reading Research Quarterly, 23</a:t>
            </a:r>
            <a:r>
              <a:rPr lang="en-US" b="1" dirty="0">
                <a:solidFill>
                  <a:srgbClr val="0070C0"/>
                </a:solidFill>
                <a:latin typeface="+mj-lt"/>
              </a:rPr>
              <a:t>(3), 263–284. </a:t>
            </a:r>
          </a:p>
          <a:p>
            <a:pPr marL="0" indent="0">
              <a:buNone/>
            </a:pPr>
            <a:endParaRPr lang="en-US" b="1" dirty="0">
              <a:solidFill>
                <a:srgbClr val="0070C0"/>
              </a:solidFill>
              <a:latin typeface="+mj-lt"/>
            </a:endParaRPr>
          </a:p>
          <a:p>
            <a:pPr marL="0" indent="0">
              <a:buNone/>
            </a:pPr>
            <a:r>
              <a:rPr lang="sv-FI" b="1" dirty="0">
                <a:latin typeface="+mj-lt"/>
              </a:rPr>
              <a:t>1. Är det möjligt att träna fonologisk medvetenhet i förskolan?</a:t>
            </a:r>
          </a:p>
          <a:p>
            <a:pPr marL="0" indent="0">
              <a:buNone/>
            </a:pPr>
            <a:r>
              <a:rPr lang="sv-FI" b="1" dirty="0">
                <a:latin typeface="+mj-lt"/>
              </a:rPr>
              <a:t>2. Finns det en koppling mellan fonologisk medvetenhet och läsinlärning?</a:t>
            </a:r>
          </a:p>
          <a:p>
            <a:pPr marL="0" indent="0">
              <a:buNone/>
            </a:pPr>
            <a:endParaRPr lang="sv-FI" b="1" dirty="0">
              <a:latin typeface="+mj-lt"/>
            </a:endParaRPr>
          </a:p>
          <a:p>
            <a:pPr marL="0" indent="0">
              <a:buNone/>
            </a:pPr>
            <a:r>
              <a:rPr lang="sv-FI" b="1" dirty="0">
                <a:latin typeface="+mj-lt"/>
              </a:rPr>
              <a:t>Interventionsgrupp: 200 st. 6-åringar på den danska ön Bornholm med 8 mån med daglig fonologisk träning i 15-20 min</a:t>
            </a:r>
          </a:p>
          <a:p>
            <a:pPr marL="0" indent="0">
              <a:buNone/>
            </a:pPr>
            <a:r>
              <a:rPr lang="sv-FI" b="1" dirty="0">
                <a:latin typeface="+mj-lt"/>
              </a:rPr>
              <a:t>Kontrollgrupp: 150 </a:t>
            </a:r>
            <a:r>
              <a:rPr lang="sv-FI" b="1" dirty="0" err="1">
                <a:latin typeface="+mj-lt"/>
              </a:rPr>
              <a:t>st</a:t>
            </a:r>
            <a:r>
              <a:rPr lang="sv-FI" b="1" dirty="0">
                <a:latin typeface="+mj-lt"/>
              </a:rPr>
              <a:t> 6-åringar på Jylland med ordinarie program</a:t>
            </a:r>
          </a:p>
          <a:p>
            <a:r>
              <a:rPr lang="sv-FI" b="1" dirty="0">
                <a:latin typeface="+mj-lt"/>
              </a:rPr>
              <a:t> </a:t>
            </a:r>
          </a:p>
        </p:txBody>
      </p:sp>
    </p:spTree>
    <p:extLst>
      <p:ext uri="{BB962C8B-B14F-4D97-AF65-F5344CB8AC3E}">
        <p14:creationId xmlns:p14="http://schemas.microsoft.com/office/powerpoint/2010/main" val="28392520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FI" sz="3600" dirty="0"/>
              <a:t>HUR GÅ VIDARE?</a:t>
            </a:r>
          </a:p>
        </p:txBody>
      </p:sp>
      <p:sp>
        <p:nvSpPr>
          <p:cNvPr id="3" name="Platshållare för innehåll 2"/>
          <p:cNvSpPr>
            <a:spLocks noGrp="1"/>
          </p:cNvSpPr>
          <p:nvPr>
            <p:ph idx="1"/>
          </p:nvPr>
        </p:nvSpPr>
        <p:spPr>
          <a:xfrm>
            <a:off x="1097280" y="2190938"/>
            <a:ext cx="10058400" cy="3678155"/>
          </a:xfrm>
        </p:spPr>
        <p:txBody>
          <a:bodyPr>
            <a:normAutofit/>
          </a:bodyPr>
          <a:lstStyle/>
          <a:p>
            <a:pPr>
              <a:buFont typeface="Arial" panose="020B0604020202020204" pitchFamily="34" charset="0"/>
              <a:buChar char="•"/>
            </a:pPr>
            <a:r>
              <a:rPr lang="sv-FI" sz="2400" dirty="0"/>
              <a:t> </a:t>
            </a:r>
            <a:r>
              <a:rPr lang="sv-FI" sz="2400" b="1" dirty="0">
                <a:latin typeface="+mj-lt"/>
              </a:rPr>
              <a:t>Läroplanen</a:t>
            </a:r>
            <a:endParaRPr lang="sv-FI" sz="2400" dirty="0">
              <a:latin typeface="+mj-lt"/>
            </a:endParaRPr>
          </a:p>
          <a:p>
            <a:pPr>
              <a:buFont typeface="Arial" panose="020B0604020202020204" pitchFamily="34" charset="0"/>
              <a:buChar char="•"/>
            </a:pPr>
            <a:r>
              <a:rPr lang="sv-FI" sz="2400" dirty="0">
                <a:latin typeface="+mj-lt"/>
              </a:rPr>
              <a:t> </a:t>
            </a:r>
            <a:r>
              <a:rPr lang="sv-FI" sz="2400" b="1" dirty="0">
                <a:latin typeface="+mj-lt"/>
              </a:rPr>
              <a:t>Fortbildning</a:t>
            </a:r>
          </a:p>
          <a:p>
            <a:pPr>
              <a:buFont typeface="Arial" panose="020B0604020202020204" pitchFamily="34" charset="0"/>
              <a:buChar char="•"/>
            </a:pPr>
            <a:r>
              <a:rPr lang="sv-FI" sz="2400" dirty="0">
                <a:latin typeface="+mj-lt"/>
              </a:rPr>
              <a:t> </a:t>
            </a:r>
            <a:r>
              <a:rPr lang="sv-FI" sz="2400" b="1" dirty="0">
                <a:latin typeface="+mj-lt"/>
              </a:rPr>
              <a:t>Samarbete</a:t>
            </a:r>
            <a:r>
              <a:rPr lang="sv-FI" sz="2400" dirty="0">
                <a:latin typeface="+mj-lt"/>
              </a:rPr>
              <a:t>: förskola-skola</a:t>
            </a:r>
          </a:p>
          <a:p>
            <a:pPr>
              <a:buFont typeface="Arial" panose="020B0604020202020204" pitchFamily="34" charset="0"/>
              <a:buChar char="•"/>
            </a:pPr>
            <a:r>
              <a:rPr lang="sv-FI" sz="2400" dirty="0">
                <a:latin typeface="+mj-lt"/>
              </a:rPr>
              <a:t> </a:t>
            </a:r>
            <a:r>
              <a:rPr lang="sv-FI" sz="2400" b="1" dirty="0">
                <a:latin typeface="+mj-lt"/>
              </a:rPr>
              <a:t>Yrkesöverskridande arbete</a:t>
            </a:r>
            <a:r>
              <a:rPr lang="sv-FI" sz="2400" dirty="0">
                <a:latin typeface="+mj-lt"/>
              </a:rPr>
              <a:t>: förskola-skola-hem-bibliotek-talterapi-barnhälsovård</a:t>
            </a:r>
          </a:p>
          <a:p>
            <a:pPr>
              <a:buFont typeface="Arial" panose="020B0604020202020204" pitchFamily="34" charset="0"/>
              <a:buChar char="•"/>
            </a:pPr>
            <a:r>
              <a:rPr lang="sv-FI" sz="2400" dirty="0">
                <a:latin typeface="+mj-lt"/>
              </a:rPr>
              <a:t> Attitydförändrande arbete: </a:t>
            </a:r>
            <a:r>
              <a:rPr lang="sv-FI" sz="2400" b="1">
                <a:latin typeface="+mj-lt"/>
              </a:rPr>
              <a:t>HELA SVERIGE </a:t>
            </a:r>
            <a:r>
              <a:rPr lang="sv-FI" sz="2400" b="1" dirty="0">
                <a:latin typeface="+mj-lt"/>
              </a:rPr>
              <a:t>LÄSER!</a:t>
            </a:r>
          </a:p>
          <a:p>
            <a:pPr marL="0" indent="0">
              <a:buNone/>
            </a:pPr>
            <a:endParaRPr lang="sv-FI" sz="2400" dirty="0">
              <a:latin typeface="+mj-lt"/>
            </a:endParaRPr>
          </a:p>
        </p:txBody>
      </p:sp>
    </p:spTree>
    <p:extLst>
      <p:ext uri="{BB962C8B-B14F-4D97-AF65-F5344CB8AC3E}">
        <p14:creationId xmlns:p14="http://schemas.microsoft.com/office/powerpoint/2010/main" val="28498384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ctrTitle"/>
          </p:nvPr>
        </p:nvSpPr>
        <p:spPr>
          <a:xfrm>
            <a:off x="860077" y="1964601"/>
            <a:ext cx="9939220" cy="3530852"/>
          </a:xfrm>
        </p:spPr>
        <p:txBody>
          <a:bodyPr>
            <a:normAutofit fontScale="90000"/>
          </a:bodyPr>
          <a:lstStyle/>
          <a:p>
            <a:br>
              <a:rPr lang="sv-FI" sz="3600" dirty="0"/>
            </a:br>
            <a:br>
              <a:rPr lang="sv-FI" sz="3600" dirty="0"/>
            </a:br>
            <a:br>
              <a:rPr lang="sv-FI" sz="3600" dirty="0"/>
            </a:br>
            <a:r>
              <a:rPr lang="sv-FI" sz="3600" dirty="0"/>
              <a:t>TACK!</a:t>
            </a:r>
            <a:br>
              <a:rPr lang="sv-FI" sz="3600" dirty="0">
                <a:latin typeface="+mn-lt"/>
              </a:rPr>
            </a:br>
            <a:br>
              <a:rPr lang="sv-FI" sz="3600" dirty="0"/>
            </a:br>
            <a:br>
              <a:rPr lang="sv-FI" sz="3600" dirty="0"/>
            </a:br>
            <a:br>
              <a:rPr lang="sv-FI" sz="3600" dirty="0"/>
            </a:br>
            <a:r>
              <a:rPr lang="sv-FI" sz="2800" dirty="0"/>
              <a:t>Pekka Niemi, Åke Olofsson, Antti </a:t>
            </a:r>
            <a:r>
              <a:rPr lang="sv-FI" sz="2800" dirty="0" err="1"/>
              <a:t>Kärnä</a:t>
            </a:r>
            <a:r>
              <a:rPr lang="sv-FI" sz="2800" dirty="0"/>
              <a:t>, Katarina </a:t>
            </a:r>
            <a:r>
              <a:rPr lang="sv-FI" sz="2800" dirty="0" err="1"/>
              <a:t>Witting</a:t>
            </a:r>
            <a:r>
              <a:rPr lang="sv-FI" sz="2800" dirty="0"/>
              <a:t>, Silja </a:t>
            </a:r>
            <a:r>
              <a:rPr lang="sv-FI" sz="2800" dirty="0" err="1"/>
              <a:t>Saarento-Zaprudin</a:t>
            </a:r>
            <a:br>
              <a:rPr lang="sv-FI" sz="2800" dirty="0"/>
            </a:br>
            <a:br>
              <a:rPr lang="sv-FI" sz="2800" dirty="0">
                <a:latin typeface="+mn-lt"/>
              </a:rPr>
            </a:br>
            <a:r>
              <a:rPr lang="sv-FI" sz="2800" dirty="0"/>
              <a:t>Finansiellt stöd från </a:t>
            </a:r>
            <a:br>
              <a:rPr lang="sv-FI" sz="2800" dirty="0"/>
            </a:br>
            <a:r>
              <a:rPr lang="sv-FI" sz="2800" dirty="0"/>
              <a:t>Ålands Landskapsregering, Svenska Kulturfonden och Åbo Akademi</a:t>
            </a:r>
            <a:br>
              <a:rPr lang="sv-FI" sz="2800" dirty="0"/>
            </a:br>
            <a:br>
              <a:rPr lang="sv-FI" sz="2800" dirty="0"/>
            </a:br>
            <a:r>
              <a:rPr lang="sv-FI" sz="2800" dirty="0"/>
              <a:t>ÅLAND; </a:t>
            </a:r>
            <a:r>
              <a:rPr lang="sv-FI" sz="2400" dirty="0"/>
              <a:t>barn, förskollärare, klasslärare,</a:t>
            </a:r>
            <a:br>
              <a:rPr lang="sv-FI" sz="2400" dirty="0"/>
            </a:br>
            <a:br>
              <a:rPr lang="sv-FI" sz="2800" dirty="0">
                <a:latin typeface="+mn-lt"/>
              </a:rPr>
            </a:br>
            <a:br>
              <a:rPr lang="sv-FI" sz="3600" dirty="0">
                <a:latin typeface="+mn-lt"/>
              </a:rPr>
            </a:br>
            <a:endParaRPr lang="sv-FI" sz="3600" dirty="0">
              <a:latin typeface="+mn-lt"/>
            </a:endParaRPr>
          </a:p>
        </p:txBody>
      </p:sp>
      <p:sp>
        <p:nvSpPr>
          <p:cNvPr id="5" name="Underrubrik 4"/>
          <p:cNvSpPr>
            <a:spLocks noGrp="1"/>
          </p:cNvSpPr>
          <p:nvPr>
            <p:ph type="subTitle" idx="1"/>
          </p:nvPr>
        </p:nvSpPr>
        <p:spPr>
          <a:xfrm>
            <a:off x="860077" y="1566250"/>
            <a:ext cx="10809840" cy="2715609"/>
          </a:xfrm>
        </p:spPr>
        <p:txBody>
          <a:bodyPr>
            <a:normAutofit/>
          </a:bodyPr>
          <a:lstStyle/>
          <a:p>
            <a:pPr algn="l"/>
            <a:endParaRPr lang="sv-FI" sz="1600" dirty="0"/>
          </a:p>
          <a:p>
            <a:pPr algn="l"/>
            <a:endParaRPr lang="sv-FI" dirty="0">
              <a:latin typeface="+mn-lt"/>
            </a:endParaRPr>
          </a:p>
        </p:txBody>
      </p:sp>
    </p:spTree>
    <p:extLst>
      <p:ext uri="{BB962C8B-B14F-4D97-AF65-F5344CB8AC3E}">
        <p14:creationId xmlns:p14="http://schemas.microsoft.com/office/powerpoint/2010/main" val="30627991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86061"/>
            <a:ext cx="12274475" cy="6944061"/>
          </a:xfrm>
          <a:prstGeom prst="rect">
            <a:avLst/>
          </a:prstGeom>
        </p:spPr>
      </p:pic>
    </p:spTree>
    <p:extLst>
      <p:ext uri="{BB962C8B-B14F-4D97-AF65-F5344CB8AC3E}">
        <p14:creationId xmlns:p14="http://schemas.microsoft.com/office/powerpoint/2010/main" val="2976990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104523" y="108641"/>
            <a:ext cx="11078424" cy="1683945"/>
          </a:xfrm>
        </p:spPr>
        <p:txBody>
          <a:bodyPr>
            <a:normAutofit/>
          </a:bodyPr>
          <a:lstStyle/>
          <a:p>
            <a:r>
              <a:rPr lang="sv-FI" sz="3200" dirty="0"/>
              <a:t>FONOLOGISK MEDVETENHET, ORDAVKODNING OCH LÄSFÖRSTÅELSE</a:t>
            </a:r>
          </a:p>
        </p:txBody>
      </p:sp>
      <p:sp>
        <p:nvSpPr>
          <p:cNvPr id="3" name="Platshållare för innehåll 2"/>
          <p:cNvSpPr>
            <a:spLocks noGrp="1"/>
          </p:cNvSpPr>
          <p:nvPr>
            <p:ph idx="1"/>
          </p:nvPr>
        </p:nvSpPr>
        <p:spPr>
          <a:xfrm>
            <a:off x="1104523" y="2064189"/>
            <a:ext cx="9063380" cy="4703276"/>
          </a:xfrm>
        </p:spPr>
        <p:txBody>
          <a:bodyPr>
            <a:normAutofit/>
          </a:bodyPr>
          <a:lstStyle/>
          <a:p>
            <a:pPr marL="0" indent="0">
              <a:buNone/>
            </a:pPr>
            <a:r>
              <a:rPr lang="sv-FI" sz="2400" dirty="0">
                <a:latin typeface="+mj-lt"/>
              </a:rPr>
              <a:t>Bryant &amp; Goswami, 1987</a:t>
            </a:r>
          </a:p>
          <a:p>
            <a:pPr marL="0" indent="0">
              <a:buNone/>
            </a:pPr>
            <a:r>
              <a:rPr lang="sv-FI" sz="2400" dirty="0">
                <a:solidFill>
                  <a:srgbClr val="0070C0"/>
                </a:solidFill>
                <a:latin typeface="+mj-lt"/>
              </a:rPr>
              <a:t>” The </a:t>
            </a:r>
            <a:r>
              <a:rPr lang="sv-FI" sz="2400" dirty="0" err="1">
                <a:solidFill>
                  <a:srgbClr val="0070C0"/>
                </a:solidFill>
                <a:latin typeface="+mj-lt"/>
              </a:rPr>
              <a:t>discovery</a:t>
            </a:r>
            <a:r>
              <a:rPr lang="sv-FI" sz="2400" dirty="0">
                <a:solidFill>
                  <a:srgbClr val="0070C0"/>
                </a:solidFill>
                <a:latin typeface="+mj-lt"/>
              </a:rPr>
              <a:t> </a:t>
            </a:r>
            <a:r>
              <a:rPr lang="sv-FI" sz="2400" dirty="0" err="1">
                <a:solidFill>
                  <a:srgbClr val="0070C0"/>
                </a:solidFill>
                <a:latin typeface="+mj-lt"/>
              </a:rPr>
              <a:t>of</a:t>
            </a:r>
            <a:r>
              <a:rPr lang="sv-FI" sz="2400" dirty="0">
                <a:solidFill>
                  <a:srgbClr val="0070C0"/>
                </a:solidFill>
                <a:latin typeface="+mj-lt"/>
              </a:rPr>
              <a:t> a strong relationship </a:t>
            </a:r>
            <a:r>
              <a:rPr lang="sv-FI" sz="2400" dirty="0" err="1">
                <a:solidFill>
                  <a:srgbClr val="0070C0"/>
                </a:solidFill>
                <a:latin typeface="+mj-lt"/>
              </a:rPr>
              <a:t>between</a:t>
            </a:r>
            <a:r>
              <a:rPr lang="sv-FI" sz="2400" dirty="0">
                <a:solidFill>
                  <a:srgbClr val="0070C0"/>
                </a:solidFill>
                <a:latin typeface="+mj-lt"/>
              </a:rPr>
              <a:t> </a:t>
            </a:r>
            <a:r>
              <a:rPr lang="sv-FI" sz="2400" dirty="0" err="1">
                <a:solidFill>
                  <a:srgbClr val="0070C0"/>
                </a:solidFill>
                <a:latin typeface="+mj-lt"/>
              </a:rPr>
              <a:t>children´s</a:t>
            </a:r>
            <a:r>
              <a:rPr lang="sv-FI" sz="2400" dirty="0">
                <a:solidFill>
                  <a:srgbClr val="0070C0"/>
                </a:solidFill>
                <a:latin typeface="+mj-lt"/>
              </a:rPr>
              <a:t> </a:t>
            </a:r>
            <a:r>
              <a:rPr lang="sv-FI" sz="2400" dirty="0" err="1">
                <a:solidFill>
                  <a:srgbClr val="0070C0"/>
                </a:solidFill>
                <a:latin typeface="+mj-lt"/>
              </a:rPr>
              <a:t>phonological</a:t>
            </a:r>
            <a:r>
              <a:rPr lang="sv-FI" sz="2400" dirty="0">
                <a:solidFill>
                  <a:srgbClr val="0070C0"/>
                </a:solidFill>
                <a:latin typeface="+mj-lt"/>
              </a:rPr>
              <a:t> </a:t>
            </a:r>
            <a:r>
              <a:rPr lang="sv-FI" sz="2400" dirty="0" err="1">
                <a:solidFill>
                  <a:srgbClr val="0070C0"/>
                </a:solidFill>
                <a:latin typeface="+mj-lt"/>
              </a:rPr>
              <a:t>awareness</a:t>
            </a:r>
            <a:r>
              <a:rPr lang="sv-FI" sz="2400" dirty="0">
                <a:solidFill>
                  <a:srgbClr val="0070C0"/>
                </a:solidFill>
                <a:latin typeface="+mj-lt"/>
              </a:rPr>
              <a:t> and </a:t>
            </a:r>
            <a:r>
              <a:rPr lang="sv-FI" sz="2400" dirty="0" err="1">
                <a:solidFill>
                  <a:srgbClr val="0070C0"/>
                </a:solidFill>
                <a:latin typeface="+mj-lt"/>
              </a:rPr>
              <a:t>their</a:t>
            </a:r>
            <a:r>
              <a:rPr lang="sv-FI" sz="2400" dirty="0">
                <a:solidFill>
                  <a:srgbClr val="0070C0"/>
                </a:solidFill>
                <a:latin typeface="+mj-lt"/>
              </a:rPr>
              <a:t> progress in </a:t>
            </a:r>
            <a:r>
              <a:rPr lang="sv-FI" sz="2400" dirty="0" err="1">
                <a:solidFill>
                  <a:srgbClr val="0070C0"/>
                </a:solidFill>
                <a:latin typeface="+mj-lt"/>
              </a:rPr>
              <a:t>learning</a:t>
            </a:r>
            <a:r>
              <a:rPr lang="sv-FI" sz="2400" dirty="0">
                <a:solidFill>
                  <a:srgbClr val="0070C0"/>
                </a:solidFill>
                <a:latin typeface="+mj-lt"/>
              </a:rPr>
              <a:t> to read is </a:t>
            </a:r>
            <a:r>
              <a:rPr lang="sv-FI" sz="2400" dirty="0" err="1">
                <a:solidFill>
                  <a:srgbClr val="0070C0"/>
                </a:solidFill>
                <a:latin typeface="+mj-lt"/>
              </a:rPr>
              <a:t>one</a:t>
            </a:r>
            <a:r>
              <a:rPr lang="sv-FI" sz="2400" dirty="0">
                <a:solidFill>
                  <a:srgbClr val="0070C0"/>
                </a:solidFill>
                <a:latin typeface="+mj-lt"/>
              </a:rPr>
              <a:t> </a:t>
            </a:r>
            <a:r>
              <a:rPr lang="sv-FI" sz="2400" dirty="0" err="1">
                <a:solidFill>
                  <a:srgbClr val="0070C0"/>
                </a:solidFill>
                <a:latin typeface="+mj-lt"/>
              </a:rPr>
              <a:t>of</a:t>
            </a:r>
            <a:r>
              <a:rPr lang="sv-FI" sz="2400" dirty="0">
                <a:solidFill>
                  <a:srgbClr val="0070C0"/>
                </a:solidFill>
                <a:latin typeface="+mj-lt"/>
              </a:rPr>
              <a:t> the </a:t>
            </a:r>
            <a:r>
              <a:rPr lang="sv-FI" sz="2400" dirty="0" err="1">
                <a:solidFill>
                  <a:srgbClr val="0070C0"/>
                </a:solidFill>
                <a:latin typeface="+mj-lt"/>
              </a:rPr>
              <a:t>great</a:t>
            </a:r>
            <a:r>
              <a:rPr lang="sv-FI" sz="2400" dirty="0">
                <a:solidFill>
                  <a:srgbClr val="0070C0"/>
                </a:solidFill>
                <a:latin typeface="+mj-lt"/>
              </a:rPr>
              <a:t> </a:t>
            </a:r>
            <a:r>
              <a:rPr lang="sv-FI" sz="2400" dirty="0" err="1">
                <a:solidFill>
                  <a:srgbClr val="0070C0"/>
                </a:solidFill>
                <a:latin typeface="+mj-lt"/>
              </a:rPr>
              <a:t>successes</a:t>
            </a:r>
            <a:r>
              <a:rPr lang="sv-FI" sz="2400" dirty="0">
                <a:solidFill>
                  <a:srgbClr val="0070C0"/>
                </a:solidFill>
                <a:latin typeface="+mj-lt"/>
              </a:rPr>
              <a:t> </a:t>
            </a:r>
            <a:r>
              <a:rPr lang="sv-FI" sz="2400" dirty="0" err="1">
                <a:solidFill>
                  <a:srgbClr val="0070C0"/>
                </a:solidFill>
                <a:latin typeface="+mj-lt"/>
              </a:rPr>
              <a:t>of</a:t>
            </a:r>
            <a:r>
              <a:rPr lang="sv-FI" sz="2400" dirty="0">
                <a:solidFill>
                  <a:srgbClr val="0070C0"/>
                </a:solidFill>
                <a:latin typeface="+mj-lt"/>
              </a:rPr>
              <a:t> modern </a:t>
            </a:r>
            <a:r>
              <a:rPr lang="sv-FI" sz="2400" dirty="0" err="1">
                <a:solidFill>
                  <a:srgbClr val="0070C0"/>
                </a:solidFill>
                <a:latin typeface="+mj-lt"/>
              </a:rPr>
              <a:t>psychology</a:t>
            </a:r>
            <a:r>
              <a:rPr lang="sv-FI" sz="2400" dirty="0">
                <a:solidFill>
                  <a:srgbClr val="0070C0"/>
                </a:solidFill>
                <a:latin typeface="+mj-lt"/>
              </a:rPr>
              <a:t>”.</a:t>
            </a:r>
          </a:p>
          <a:p>
            <a:pPr marL="0" indent="0">
              <a:buNone/>
            </a:pPr>
            <a:r>
              <a:rPr lang="sv-FI" sz="2400" dirty="0">
                <a:latin typeface="+mj-lt"/>
              </a:rPr>
              <a:t>Lundberg, 1991</a:t>
            </a:r>
          </a:p>
          <a:p>
            <a:pPr marL="0" indent="0">
              <a:buNone/>
            </a:pPr>
            <a:r>
              <a:rPr lang="sv-FI" sz="2400" dirty="0">
                <a:solidFill>
                  <a:srgbClr val="0070C0"/>
                </a:solidFill>
                <a:latin typeface="+mj-lt"/>
              </a:rPr>
              <a:t>” </a:t>
            </a:r>
            <a:r>
              <a:rPr lang="sv-FI" sz="2400" dirty="0" err="1">
                <a:solidFill>
                  <a:srgbClr val="0070C0"/>
                </a:solidFill>
                <a:latin typeface="+mj-lt"/>
              </a:rPr>
              <a:t>Without</a:t>
            </a:r>
            <a:r>
              <a:rPr lang="sv-FI" sz="2400" dirty="0">
                <a:solidFill>
                  <a:srgbClr val="0070C0"/>
                </a:solidFill>
                <a:latin typeface="+mj-lt"/>
              </a:rPr>
              <a:t> </a:t>
            </a:r>
            <a:r>
              <a:rPr lang="sv-FI" sz="2400" dirty="0" err="1">
                <a:solidFill>
                  <a:srgbClr val="0070C0"/>
                </a:solidFill>
                <a:latin typeface="+mj-lt"/>
              </a:rPr>
              <a:t>phonological</a:t>
            </a:r>
            <a:r>
              <a:rPr lang="sv-FI" sz="2400" dirty="0">
                <a:solidFill>
                  <a:srgbClr val="0070C0"/>
                </a:solidFill>
                <a:latin typeface="+mj-lt"/>
              </a:rPr>
              <a:t> </a:t>
            </a:r>
            <a:r>
              <a:rPr lang="sv-FI" sz="2400" dirty="0" err="1">
                <a:solidFill>
                  <a:srgbClr val="0070C0"/>
                </a:solidFill>
                <a:latin typeface="+mj-lt"/>
              </a:rPr>
              <a:t>insight</a:t>
            </a:r>
            <a:r>
              <a:rPr lang="sv-FI" sz="2400" dirty="0">
                <a:solidFill>
                  <a:srgbClr val="0070C0"/>
                </a:solidFill>
                <a:latin typeface="+mj-lt"/>
              </a:rPr>
              <a:t> </a:t>
            </a:r>
            <a:r>
              <a:rPr lang="sv-FI" sz="2400" dirty="0" err="1">
                <a:solidFill>
                  <a:srgbClr val="0070C0"/>
                </a:solidFill>
                <a:latin typeface="+mj-lt"/>
              </a:rPr>
              <a:t>there</a:t>
            </a:r>
            <a:r>
              <a:rPr lang="sv-FI" sz="2400" dirty="0">
                <a:solidFill>
                  <a:srgbClr val="0070C0"/>
                </a:solidFill>
                <a:latin typeface="+mj-lt"/>
              </a:rPr>
              <a:t> is no </a:t>
            </a:r>
            <a:r>
              <a:rPr lang="sv-FI" sz="2400" dirty="0" err="1">
                <a:solidFill>
                  <a:srgbClr val="0070C0"/>
                </a:solidFill>
                <a:latin typeface="+mj-lt"/>
              </a:rPr>
              <a:t>way</a:t>
            </a:r>
            <a:r>
              <a:rPr lang="sv-FI" sz="2400" dirty="0">
                <a:solidFill>
                  <a:srgbClr val="0070C0"/>
                </a:solidFill>
                <a:latin typeface="+mj-lt"/>
              </a:rPr>
              <a:t> to </a:t>
            </a:r>
            <a:r>
              <a:rPr lang="sv-FI" sz="2400" dirty="0" err="1">
                <a:solidFill>
                  <a:srgbClr val="0070C0"/>
                </a:solidFill>
                <a:latin typeface="+mj-lt"/>
              </a:rPr>
              <a:t>use</a:t>
            </a:r>
            <a:r>
              <a:rPr lang="sv-FI" sz="2400" dirty="0">
                <a:solidFill>
                  <a:srgbClr val="0070C0"/>
                </a:solidFill>
                <a:latin typeface="+mj-lt"/>
              </a:rPr>
              <a:t> the </a:t>
            </a:r>
            <a:r>
              <a:rPr lang="sv-FI" sz="2400" dirty="0" err="1">
                <a:solidFill>
                  <a:srgbClr val="0070C0"/>
                </a:solidFill>
                <a:latin typeface="+mj-lt"/>
              </a:rPr>
              <a:t>alphabetic</a:t>
            </a:r>
            <a:r>
              <a:rPr lang="sv-FI" sz="2400" dirty="0">
                <a:solidFill>
                  <a:srgbClr val="0070C0"/>
                </a:solidFill>
                <a:latin typeface="+mj-lt"/>
              </a:rPr>
              <a:t> system </a:t>
            </a:r>
            <a:r>
              <a:rPr lang="sv-FI" sz="2400" dirty="0" err="1">
                <a:solidFill>
                  <a:srgbClr val="0070C0"/>
                </a:solidFill>
                <a:latin typeface="+mj-lt"/>
              </a:rPr>
              <a:t>productively</a:t>
            </a:r>
            <a:r>
              <a:rPr lang="sv-FI" sz="2400" dirty="0">
                <a:solidFill>
                  <a:srgbClr val="0070C0"/>
                </a:solidFill>
                <a:latin typeface="+mj-lt"/>
              </a:rPr>
              <a:t> in </a:t>
            </a:r>
            <a:r>
              <a:rPr lang="sv-FI" sz="2400" dirty="0" err="1">
                <a:solidFill>
                  <a:srgbClr val="0070C0"/>
                </a:solidFill>
                <a:latin typeface="+mj-lt"/>
              </a:rPr>
              <a:t>reading</a:t>
            </a:r>
            <a:r>
              <a:rPr lang="sv-FI" sz="2400" dirty="0">
                <a:solidFill>
                  <a:srgbClr val="0070C0"/>
                </a:solidFill>
                <a:latin typeface="+mj-lt"/>
              </a:rPr>
              <a:t> and </a:t>
            </a:r>
            <a:r>
              <a:rPr lang="sv-FI" sz="2400" dirty="0" err="1">
                <a:solidFill>
                  <a:srgbClr val="0070C0"/>
                </a:solidFill>
                <a:latin typeface="+mj-lt"/>
              </a:rPr>
              <a:t>spelling</a:t>
            </a:r>
            <a:r>
              <a:rPr lang="sv-FI" sz="2400" dirty="0">
                <a:solidFill>
                  <a:srgbClr val="0070C0"/>
                </a:solidFill>
                <a:latin typeface="+mj-lt"/>
              </a:rPr>
              <a:t>”.</a:t>
            </a:r>
          </a:p>
          <a:p>
            <a:pPr marL="0" indent="0">
              <a:buNone/>
            </a:pPr>
            <a:r>
              <a:rPr lang="sv-FI" sz="2400" dirty="0" err="1">
                <a:latin typeface="+mj-lt"/>
              </a:rPr>
              <a:t>Gough</a:t>
            </a:r>
            <a:r>
              <a:rPr lang="sv-FI" sz="2400" dirty="0">
                <a:latin typeface="+mj-lt"/>
              </a:rPr>
              <a:t> &amp; </a:t>
            </a:r>
            <a:r>
              <a:rPr lang="sv-FI" sz="2400" dirty="0" err="1">
                <a:latin typeface="+mj-lt"/>
              </a:rPr>
              <a:t>Tunmer</a:t>
            </a:r>
            <a:r>
              <a:rPr lang="sv-FI" sz="2400" dirty="0">
                <a:latin typeface="+mj-lt"/>
              </a:rPr>
              <a:t>, 1986</a:t>
            </a:r>
          </a:p>
          <a:p>
            <a:pPr marL="0" indent="0">
              <a:buNone/>
            </a:pPr>
            <a:r>
              <a:rPr lang="sv-FI" sz="2400" dirty="0">
                <a:solidFill>
                  <a:srgbClr val="0070C0"/>
                </a:solidFill>
                <a:latin typeface="+mj-lt"/>
              </a:rPr>
              <a:t>”The Simple </a:t>
            </a:r>
            <a:r>
              <a:rPr lang="sv-FI" sz="2400" dirty="0" err="1">
                <a:solidFill>
                  <a:srgbClr val="0070C0"/>
                </a:solidFill>
                <a:latin typeface="+mj-lt"/>
              </a:rPr>
              <a:t>View</a:t>
            </a:r>
            <a:r>
              <a:rPr lang="sv-FI" sz="2400" dirty="0">
                <a:solidFill>
                  <a:srgbClr val="0070C0"/>
                </a:solidFill>
                <a:latin typeface="+mj-lt"/>
              </a:rPr>
              <a:t> </a:t>
            </a:r>
            <a:r>
              <a:rPr lang="sv-FI" sz="2400" dirty="0" err="1">
                <a:solidFill>
                  <a:srgbClr val="0070C0"/>
                </a:solidFill>
                <a:latin typeface="+mj-lt"/>
              </a:rPr>
              <a:t>of</a:t>
            </a:r>
            <a:r>
              <a:rPr lang="sv-FI" sz="2400" dirty="0">
                <a:solidFill>
                  <a:srgbClr val="0070C0"/>
                </a:solidFill>
                <a:latin typeface="+mj-lt"/>
              </a:rPr>
              <a:t> Reading”  </a:t>
            </a:r>
            <a:r>
              <a:rPr lang="sv-FI" sz="2400" dirty="0">
                <a:latin typeface="+mj-lt"/>
              </a:rPr>
              <a:t>Läsning = Ordavkodning x Språkförståelse</a:t>
            </a:r>
          </a:p>
          <a:p>
            <a:pPr marL="0" indent="0">
              <a:buNone/>
            </a:pPr>
            <a:endParaRPr lang="sv-FI" dirty="0">
              <a:solidFill>
                <a:srgbClr val="0070C0"/>
              </a:solidFill>
              <a:latin typeface="+mj-lt"/>
            </a:endParaRPr>
          </a:p>
        </p:txBody>
      </p:sp>
    </p:spTree>
    <p:extLst>
      <p:ext uri="{BB962C8B-B14F-4D97-AF65-F5344CB8AC3E}">
        <p14:creationId xmlns:p14="http://schemas.microsoft.com/office/powerpoint/2010/main" val="3393490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130170" y="302440"/>
            <a:ext cx="10058400" cy="1450757"/>
          </a:xfrm>
        </p:spPr>
        <p:txBody>
          <a:bodyPr>
            <a:normAutofit/>
          </a:bodyPr>
          <a:lstStyle/>
          <a:p>
            <a:r>
              <a:rPr lang="sv-FI" sz="3600" dirty="0"/>
              <a:t>LÄS- OCH SKRIVSVÅRIGHETER</a:t>
            </a:r>
          </a:p>
        </p:txBody>
      </p:sp>
      <p:sp>
        <p:nvSpPr>
          <p:cNvPr id="3" name="Platshållare för innehåll 2"/>
          <p:cNvSpPr>
            <a:spLocks noGrp="1"/>
          </p:cNvSpPr>
          <p:nvPr>
            <p:ph idx="1"/>
          </p:nvPr>
        </p:nvSpPr>
        <p:spPr>
          <a:xfrm>
            <a:off x="1130170" y="2136618"/>
            <a:ext cx="10223629" cy="4916032"/>
          </a:xfrm>
        </p:spPr>
        <p:txBody>
          <a:bodyPr/>
          <a:lstStyle/>
          <a:p>
            <a:pPr>
              <a:buFont typeface="Arial" panose="020B0604020202020204" pitchFamily="34" charset="0"/>
              <a:buChar char="•"/>
            </a:pPr>
            <a:r>
              <a:rPr lang="sv-FI" dirty="0">
                <a:latin typeface="+mj-lt"/>
              </a:rPr>
              <a:t> </a:t>
            </a:r>
            <a:r>
              <a:rPr lang="sv-FI" sz="2400" dirty="0">
                <a:latin typeface="+mj-lt"/>
              </a:rPr>
              <a:t>Barn som saknar </a:t>
            </a:r>
            <a:r>
              <a:rPr lang="sv-FI" sz="2400" b="1" dirty="0">
                <a:latin typeface="+mj-lt"/>
              </a:rPr>
              <a:t>fonologisk medvetenhet </a:t>
            </a:r>
            <a:r>
              <a:rPr lang="sv-FI" sz="2400" dirty="0">
                <a:latin typeface="+mj-lt"/>
              </a:rPr>
              <a:t>och </a:t>
            </a:r>
            <a:r>
              <a:rPr lang="sv-FI" sz="2400" b="1" dirty="0">
                <a:latin typeface="+mj-lt"/>
              </a:rPr>
              <a:t>bokstavskännedom</a:t>
            </a:r>
            <a:r>
              <a:rPr lang="sv-FI" sz="2400" dirty="0">
                <a:latin typeface="+mj-lt"/>
              </a:rPr>
              <a:t> i förskoleåldern löper större risk för framtida läs- och skrivsvårigheter. Dessa svårigheter visar sig både som ordavkodnings- och läsförståelsesvårigheter(Ferrer et al., 2015; </a:t>
            </a:r>
            <a:r>
              <a:rPr lang="sv-FI" sz="2400" dirty="0" err="1">
                <a:latin typeface="+mj-lt"/>
              </a:rPr>
              <a:t>Melby-Lervåg</a:t>
            </a:r>
            <a:r>
              <a:rPr lang="sv-FI" sz="2400" dirty="0">
                <a:latin typeface="+mj-lt"/>
              </a:rPr>
              <a:t> et al., 2012; van </a:t>
            </a:r>
            <a:r>
              <a:rPr lang="sv-FI" sz="2400" dirty="0" err="1">
                <a:latin typeface="+mj-lt"/>
              </a:rPr>
              <a:t>der</a:t>
            </a:r>
            <a:r>
              <a:rPr lang="sv-FI" sz="2400" dirty="0">
                <a:latin typeface="+mj-lt"/>
              </a:rPr>
              <a:t> </a:t>
            </a:r>
            <a:r>
              <a:rPr lang="sv-FI" sz="2400" dirty="0" err="1">
                <a:latin typeface="+mj-lt"/>
              </a:rPr>
              <a:t>Leij</a:t>
            </a:r>
            <a:r>
              <a:rPr lang="sv-FI" sz="2400" dirty="0">
                <a:latin typeface="+mj-lt"/>
              </a:rPr>
              <a:t> et al., 2013; </a:t>
            </a:r>
            <a:r>
              <a:rPr lang="sv-FI" sz="2400" dirty="0" err="1">
                <a:latin typeface="+mj-lt"/>
              </a:rPr>
              <a:t>Catts</a:t>
            </a:r>
            <a:r>
              <a:rPr lang="sv-FI" sz="2400" dirty="0">
                <a:latin typeface="+mj-lt"/>
              </a:rPr>
              <a:t> et al., 2016).</a:t>
            </a:r>
          </a:p>
          <a:p>
            <a:pPr>
              <a:buFont typeface="Arial" panose="020B0604020202020204" pitchFamily="34" charset="0"/>
              <a:buChar char="•"/>
            </a:pPr>
            <a:r>
              <a:rPr lang="sv-FI" sz="2400" dirty="0">
                <a:latin typeface="+mj-lt"/>
              </a:rPr>
              <a:t> </a:t>
            </a:r>
            <a:r>
              <a:rPr lang="sv-FI" sz="2400" b="1" dirty="0" err="1">
                <a:latin typeface="+mj-lt"/>
              </a:rPr>
              <a:t>Functional</a:t>
            </a:r>
            <a:r>
              <a:rPr lang="sv-FI" sz="2400" b="1" dirty="0">
                <a:latin typeface="+mj-lt"/>
              </a:rPr>
              <a:t> </a:t>
            </a:r>
            <a:r>
              <a:rPr lang="sv-FI" sz="2400" b="1" dirty="0" err="1">
                <a:latin typeface="+mj-lt"/>
              </a:rPr>
              <a:t>illiteracy</a:t>
            </a:r>
            <a:r>
              <a:rPr lang="sv-FI" sz="2400" b="1" dirty="0">
                <a:latin typeface="+mj-lt"/>
              </a:rPr>
              <a:t> </a:t>
            </a:r>
            <a:r>
              <a:rPr lang="sv-FI" sz="2400" dirty="0">
                <a:latin typeface="+mj-lt"/>
              </a:rPr>
              <a:t>- funktionell analfabetism. Bristande läsförmåga som hindrar individen att fungera i samhället.</a:t>
            </a:r>
          </a:p>
          <a:p>
            <a:pPr>
              <a:buFont typeface="Arial" panose="020B0604020202020204" pitchFamily="34" charset="0"/>
              <a:buChar char="•"/>
            </a:pPr>
            <a:r>
              <a:rPr lang="sv-FI" sz="2400" dirty="0">
                <a:latin typeface="+mj-lt"/>
              </a:rPr>
              <a:t> I OECD-länderna 20% av 15-åringarna</a:t>
            </a:r>
          </a:p>
          <a:p>
            <a:pPr>
              <a:buFont typeface="Arial" panose="020B0604020202020204" pitchFamily="34" charset="0"/>
              <a:buChar char="•"/>
            </a:pPr>
            <a:r>
              <a:rPr lang="sv-FI" sz="2400" dirty="0">
                <a:latin typeface="+mj-lt"/>
              </a:rPr>
              <a:t> I Finland 12% av 15-åringarna, varav 16% pojkar, 7% flickor (PISA 2016)</a:t>
            </a:r>
          </a:p>
          <a:p>
            <a:pPr marL="0" indent="0">
              <a:buNone/>
            </a:pPr>
            <a:endParaRPr lang="sv-FI" sz="2400" dirty="0"/>
          </a:p>
        </p:txBody>
      </p:sp>
    </p:spTree>
    <p:extLst>
      <p:ext uri="{BB962C8B-B14F-4D97-AF65-F5344CB8AC3E}">
        <p14:creationId xmlns:p14="http://schemas.microsoft.com/office/powerpoint/2010/main" val="3255699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149790" y="968721"/>
            <a:ext cx="10683844" cy="742384"/>
          </a:xfrm>
        </p:spPr>
        <p:txBody>
          <a:bodyPr>
            <a:normAutofit/>
          </a:bodyPr>
          <a:lstStyle/>
          <a:p>
            <a:r>
              <a:rPr lang="sv-FI" sz="3600" dirty="0"/>
              <a:t>REPLIKERINGAR AV BORNHOLMSSTUDIEN</a:t>
            </a:r>
          </a:p>
        </p:txBody>
      </p:sp>
      <p:sp>
        <p:nvSpPr>
          <p:cNvPr id="3" name="Platshållare för innehåll 2"/>
          <p:cNvSpPr>
            <a:spLocks noGrp="1"/>
          </p:cNvSpPr>
          <p:nvPr>
            <p:ph idx="1"/>
          </p:nvPr>
        </p:nvSpPr>
        <p:spPr>
          <a:xfrm>
            <a:off x="1149789" y="2317687"/>
            <a:ext cx="10366973" cy="3537593"/>
          </a:xfrm>
        </p:spPr>
        <p:txBody>
          <a:bodyPr>
            <a:normAutofit/>
          </a:bodyPr>
          <a:lstStyle/>
          <a:p>
            <a:pPr>
              <a:buFont typeface="Arial" panose="020B0604020202020204" pitchFamily="34" charset="0"/>
              <a:buChar char="•"/>
            </a:pPr>
            <a:r>
              <a:rPr lang="sv-FI" sz="2400" dirty="0">
                <a:latin typeface="+mj-lt"/>
              </a:rPr>
              <a:t> </a:t>
            </a:r>
            <a:r>
              <a:rPr lang="sv-FI" sz="2800" b="1" dirty="0">
                <a:latin typeface="+mj-lt"/>
              </a:rPr>
              <a:t>Portugal</a:t>
            </a:r>
            <a:r>
              <a:rPr lang="sv-FI" sz="2800" dirty="0">
                <a:latin typeface="+mj-lt"/>
              </a:rPr>
              <a:t>: Cary &amp; </a:t>
            </a:r>
            <a:r>
              <a:rPr lang="sv-FI" sz="2800" dirty="0" err="1">
                <a:latin typeface="+mj-lt"/>
              </a:rPr>
              <a:t>Verhaege</a:t>
            </a:r>
            <a:r>
              <a:rPr lang="sv-FI" sz="2800" dirty="0">
                <a:latin typeface="+mj-lt"/>
              </a:rPr>
              <a:t>, 1994</a:t>
            </a:r>
          </a:p>
          <a:p>
            <a:pPr>
              <a:buFont typeface="Arial" panose="020B0604020202020204" pitchFamily="34" charset="0"/>
              <a:buChar char="•"/>
            </a:pPr>
            <a:r>
              <a:rPr lang="sv-FI" sz="2800" dirty="0">
                <a:latin typeface="+mj-lt"/>
              </a:rPr>
              <a:t> </a:t>
            </a:r>
            <a:r>
              <a:rPr lang="sv-FI" sz="2800" b="1" dirty="0">
                <a:latin typeface="+mj-lt"/>
              </a:rPr>
              <a:t>Israel</a:t>
            </a:r>
            <a:r>
              <a:rPr lang="sv-FI" sz="2800" dirty="0">
                <a:latin typeface="+mj-lt"/>
              </a:rPr>
              <a:t>: </a:t>
            </a:r>
            <a:r>
              <a:rPr lang="sv-FI" sz="2800" dirty="0" err="1">
                <a:latin typeface="+mj-lt"/>
              </a:rPr>
              <a:t>Kozminsky</a:t>
            </a:r>
            <a:r>
              <a:rPr lang="sv-FI" sz="2800" dirty="0">
                <a:latin typeface="+mj-lt"/>
              </a:rPr>
              <a:t> &amp; </a:t>
            </a:r>
            <a:r>
              <a:rPr lang="sv-FI" sz="2800" dirty="0" err="1">
                <a:latin typeface="+mj-lt"/>
              </a:rPr>
              <a:t>Kozminsky</a:t>
            </a:r>
            <a:r>
              <a:rPr lang="sv-FI" sz="2800" dirty="0">
                <a:latin typeface="+mj-lt"/>
              </a:rPr>
              <a:t>, 1995</a:t>
            </a:r>
          </a:p>
          <a:p>
            <a:pPr>
              <a:buFont typeface="Arial" panose="020B0604020202020204" pitchFamily="34" charset="0"/>
              <a:buChar char="•"/>
            </a:pPr>
            <a:r>
              <a:rPr lang="sv-FI" sz="2800" dirty="0">
                <a:latin typeface="+mj-lt"/>
              </a:rPr>
              <a:t> </a:t>
            </a:r>
            <a:r>
              <a:rPr lang="sv-FI" sz="2800" b="1" dirty="0">
                <a:latin typeface="+mj-lt"/>
              </a:rPr>
              <a:t>Tyskland</a:t>
            </a:r>
            <a:r>
              <a:rPr lang="sv-FI" sz="2800" dirty="0">
                <a:latin typeface="+mj-lt"/>
              </a:rPr>
              <a:t>: Schneider et al., 1997</a:t>
            </a:r>
          </a:p>
          <a:p>
            <a:pPr>
              <a:buFont typeface="Arial" panose="020B0604020202020204" pitchFamily="34" charset="0"/>
              <a:buChar char="•"/>
            </a:pPr>
            <a:r>
              <a:rPr lang="sv-FI" sz="2800" dirty="0">
                <a:latin typeface="+mj-lt"/>
              </a:rPr>
              <a:t> </a:t>
            </a:r>
            <a:r>
              <a:rPr lang="sv-FI" sz="2800" b="1" dirty="0">
                <a:latin typeface="+mj-lt"/>
              </a:rPr>
              <a:t>Storbritannien</a:t>
            </a:r>
            <a:r>
              <a:rPr lang="sv-FI" sz="2800" dirty="0">
                <a:latin typeface="+mj-lt"/>
              </a:rPr>
              <a:t>: Brennan &amp; </a:t>
            </a:r>
            <a:r>
              <a:rPr lang="sv-FI" sz="2800" dirty="0" err="1">
                <a:latin typeface="+mj-lt"/>
              </a:rPr>
              <a:t>Ireson</a:t>
            </a:r>
            <a:r>
              <a:rPr lang="sv-FI" sz="2800" dirty="0">
                <a:latin typeface="+mj-lt"/>
              </a:rPr>
              <a:t>, 1997</a:t>
            </a:r>
          </a:p>
          <a:p>
            <a:pPr>
              <a:buFont typeface="Arial" panose="020B0604020202020204" pitchFamily="34" charset="0"/>
              <a:buChar char="•"/>
            </a:pPr>
            <a:r>
              <a:rPr lang="sv-FI" sz="2800" dirty="0">
                <a:latin typeface="+mj-lt"/>
              </a:rPr>
              <a:t> </a:t>
            </a:r>
            <a:r>
              <a:rPr lang="sv-FI" sz="2800" b="1" dirty="0">
                <a:latin typeface="+mj-lt"/>
              </a:rPr>
              <a:t>U.S.A</a:t>
            </a:r>
            <a:r>
              <a:rPr lang="sv-FI" sz="2800" dirty="0">
                <a:latin typeface="+mj-lt"/>
              </a:rPr>
              <a:t>.: </a:t>
            </a:r>
            <a:r>
              <a:rPr lang="sv-FI" sz="2800" dirty="0" err="1">
                <a:latin typeface="+mj-lt"/>
              </a:rPr>
              <a:t>Foorman</a:t>
            </a:r>
            <a:r>
              <a:rPr lang="sv-FI" sz="2800" dirty="0">
                <a:latin typeface="+mj-lt"/>
              </a:rPr>
              <a:t> et al., 1997.</a:t>
            </a:r>
          </a:p>
        </p:txBody>
      </p:sp>
    </p:spTree>
    <p:extLst>
      <p:ext uri="{BB962C8B-B14F-4D97-AF65-F5344CB8AC3E}">
        <p14:creationId xmlns:p14="http://schemas.microsoft.com/office/powerpoint/2010/main" val="2299688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187510" y="473767"/>
            <a:ext cx="11166695" cy="1264499"/>
          </a:xfrm>
        </p:spPr>
        <p:txBody>
          <a:bodyPr>
            <a:normAutofit/>
          </a:bodyPr>
          <a:lstStyle/>
          <a:p>
            <a:r>
              <a:rPr lang="sv-FI" sz="3600" dirty="0"/>
              <a:t>LÅNGA UPPFÖLJNINGSSTUDIER</a:t>
            </a:r>
          </a:p>
        </p:txBody>
      </p:sp>
      <p:sp>
        <p:nvSpPr>
          <p:cNvPr id="3" name="Platshållare för innehåll 2"/>
          <p:cNvSpPr>
            <a:spLocks noGrp="1"/>
          </p:cNvSpPr>
          <p:nvPr>
            <p:ph idx="1"/>
          </p:nvPr>
        </p:nvSpPr>
        <p:spPr>
          <a:xfrm>
            <a:off x="1060761" y="2037030"/>
            <a:ext cx="10316421" cy="4033570"/>
          </a:xfrm>
        </p:spPr>
        <p:txBody>
          <a:bodyPr>
            <a:normAutofit/>
          </a:bodyPr>
          <a:lstStyle/>
          <a:p>
            <a:pPr marL="0" indent="0">
              <a:buNone/>
            </a:pPr>
            <a:r>
              <a:rPr lang="sv-FI" sz="2400" dirty="0">
                <a:latin typeface="+mj-lt"/>
              </a:rPr>
              <a:t>Det finns få långa uppföljningsstudier som är 6 år eller längre, och som undersöker den fonologiska träningens effekter på läsförståelsen. En fungerande läsförmåga kräver både flyt i ordavkodning och läsförståelse.</a:t>
            </a:r>
          </a:p>
          <a:p>
            <a:pPr marL="0" indent="0">
              <a:buNone/>
            </a:pPr>
            <a:endParaRPr lang="sv-FI" sz="2400" dirty="0">
              <a:latin typeface="+mj-lt"/>
            </a:endParaRPr>
          </a:p>
          <a:p>
            <a:pPr>
              <a:buFont typeface="Arial" panose="020B0604020202020204" pitchFamily="34" charset="0"/>
              <a:buChar char="•"/>
            </a:pPr>
            <a:r>
              <a:rPr lang="sv-FI" sz="2400" dirty="0">
                <a:solidFill>
                  <a:schemeClr val="tx1"/>
                </a:solidFill>
                <a:latin typeface="+mj-lt"/>
              </a:rPr>
              <a:t> </a:t>
            </a:r>
            <a:r>
              <a:rPr lang="sv-FI" sz="2400" b="1" dirty="0">
                <a:solidFill>
                  <a:schemeClr val="tx1"/>
                </a:solidFill>
                <a:latin typeface="+mj-lt"/>
              </a:rPr>
              <a:t>Danmark</a:t>
            </a:r>
            <a:r>
              <a:rPr lang="sv-FI" sz="2400" dirty="0">
                <a:solidFill>
                  <a:schemeClr val="tx1"/>
                </a:solidFill>
                <a:latin typeface="+mj-lt"/>
              </a:rPr>
              <a:t>: </a:t>
            </a:r>
            <a:r>
              <a:rPr lang="sv-FI" sz="2400" dirty="0" err="1">
                <a:solidFill>
                  <a:schemeClr val="tx1"/>
                </a:solidFill>
                <a:latin typeface="+mj-lt"/>
              </a:rPr>
              <a:t>Elbro</a:t>
            </a:r>
            <a:r>
              <a:rPr lang="sv-FI" sz="2400" dirty="0">
                <a:solidFill>
                  <a:schemeClr val="tx1"/>
                </a:solidFill>
                <a:latin typeface="+mj-lt"/>
              </a:rPr>
              <a:t>, Klint och Petersen, 2004</a:t>
            </a:r>
          </a:p>
          <a:p>
            <a:pPr>
              <a:buFont typeface="Arial" panose="020B0604020202020204" pitchFamily="34" charset="0"/>
              <a:buChar char="•"/>
            </a:pPr>
            <a:r>
              <a:rPr lang="sv-FI" sz="2400" dirty="0">
                <a:solidFill>
                  <a:schemeClr val="tx1"/>
                </a:solidFill>
                <a:latin typeface="+mj-lt"/>
              </a:rPr>
              <a:t> </a:t>
            </a:r>
            <a:r>
              <a:rPr lang="sv-FI" sz="2400" b="1" dirty="0">
                <a:solidFill>
                  <a:schemeClr val="tx1"/>
                </a:solidFill>
                <a:latin typeface="+mj-lt"/>
              </a:rPr>
              <a:t>Storbritannien</a:t>
            </a:r>
            <a:r>
              <a:rPr lang="sv-FI" sz="2400" dirty="0">
                <a:solidFill>
                  <a:schemeClr val="tx1"/>
                </a:solidFill>
                <a:latin typeface="+mj-lt"/>
              </a:rPr>
              <a:t>: </a:t>
            </a:r>
            <a:r>
              <a:rPr lang="sv-FI" sz="2400" dirty="0" err="1">
                <a:solidFill>
                  <a:schemeClr val="tx1"/>
                </a:solidFill>
                <a:latin typeface="+mj-lt"/>
              </a:rPr>
              <a:t>Snowling</a:t>
            </a:r>
            <a:r>
              <a:rPr lang="sv-FI" sz="2400" dirty="0">
                <a:solidFill>
                  <a:schemeClr val="tx1"/>
                </a:solidFill>
                <a:latin typeface="+mj-lt"/>
              </a:rPr>
              <a:t> och </a:t>
            </a:r>
            <a:r>
              <a:rPr lang="sv-FI" sz="2400" dirty="0" err="1">
                <a:solidFill>
                  <a:schemeClr val="tx1"/>
                </a:solidFill>
                <a:latin typeface="+mj-lt"/>
              </a:rPr>
              <a:t>Hulme</a:t>
            </a:r>
            <a:r>
              <a:rPr lang="sv-FI" sz="2400" dirty="0">
                <a:solidFill>
                  <a:schemeClr val="tx1"/>
                </a:solidFill>
                <a:latin typeface="+mj-lt"/>
              </a:rPr>
              <a:t>, 2011</a:t>
            </a:r>
          </a:p>
          <a:p>
            <a:pPr>
              <a:buFont typeface="Arial" panose="020B0604020202020204" pitchFamily="34" charset="0"/>
              <a:buChar char="•"/>
            </a:pPr>
            <a:r>
              <a:rPr lang="sv-FI" sz="2400" dirty="0">
                <a:solidFill>
                  <a:schemeClr val="tx1"/>
                </a:solidFill>
                <a:latin typeface="+mj-lt"/>
              </a:rPr>
              <a:t> </a:t>
            </a:r>
            <a:r>
              <a:rPr lang="sv-FI" sz="2400" b="1" dirty="0">
                <a:solidFill>
                  <a:schemeClr val="tx1"/>
                </a:solidFill>
                <a:latin typeface="+mj-lt"/>
              </a:rPr>
              <a:t>Kanada</a:t>
            </a:r>
            <a:r>
              <a:rPr lang="sv-FI" sz="2400" dirty="0">
                <a:solidFill>
                  <a:schemeClr val="tx1"/>
                </a:solidFill>
                <a:latin typeface="+mj-lt"/>
              </a:rPr>
              <a:t>: </a:t>
            </a:r>
            <a:r>
              <a:rPr lang="sv-FI" sz="2400" dirty="0" err="1">
                <a:solidFill>
                  <a:schemeClr val="tx1"/>
                </a:solidFill>
                <a:latin typeface="+mj-lt"/>
              </a:rPr>
              <a:t>Etmanskie</a:t>
            </a:r>
            <a:r>
              <a:rPr lang="sv-FI" sz="2400" dirty="0">
                <a:solidFill>
                  <a:schemeClr val="tx1"/>
                </a:solidFill>
                <a:latin typeface="+mj-lt"/>
              </a:rPr>
              <a:t>, Partanen och Siegel, 2016 </a:t>
            </a:r>
          </a:p>
          <a:p>
            <a:pPr>
              <a:buFont typeface="Arial" panose="020B0604020202020204" pitchFamily="34" charset="0"/>
              <a:buChar char="•"/>
            </a:pPr>
            <a:r>
              <a:rPr lang="sv-FI" sz="2400" dirty="0">
                <a:solidFill>
                  <a:schemeClr val="tx1"/>
                </a:solidFill>
                <a:latin typeface="+mj-lt"/>
              </a:rPr>
              <a:t> </a:t>
            </a:r>
            <a:r>
              <a:rPr lang="sv-FI" sz="2400" b="1" dirty="0">
                <a:solidFill>
                  <a:schemeClr val="tx1"/>
                </a:solidFill>
                <a:latin typeface="+mj-lt"/>
              </a:rPr>
              <a:t>Finland</a:t>
            </a:r>
            <a:r>
              <a:rPr lang="sv-FI" sz="2400" dirty="0">
                <a:solidFill>
                  <a:schemeClr val="tx1"/>
                </a:solidFill>
                <a:latin typeface="+mj-lt"/>
              </a:rPr>
              <a:t>: </a:t>
            </a:r>
            <a:r>
              <a:rPr lang="sv-FI" sz="2400" dirty="0" err="1">
                <a:solidFill>
                  <a:schemeClr val="tx1"/>
                </a:solidFill>
                <a:latin typeface="+mj-lt"/>
              </a:rPr>
              <a:t>Kjeldsen</a:t>
            </a:r>
            <a:r>
              <a:rPr lang="sv-FI" sz="2400" dirty="0">
                <a:solidFill>
                  <a:schemeClr val="tx1"/>
                </a:solidFill>
                <a:latin typeface="+mj-lt"/>
              </a:rPr>
              <a:t>, </a:t>
            </a:r>
            <a:r>
              <a:rPr lang="sv-FI" sz="2400" dirty="0" err="1">
                <a:solidFill>
                  <a:schemeClr val="tx1"/>
                </a:solidFill>
                <a:latin typeface="+mj-lt"/>
              </a:rPr>
              <a:t>Kärnä</a:t>
            </a:r>
            <a:r>
              <a:rPr lang="sv-FI" sz="2400" dirty="0">
                <a:solidFill>
                  <a:schemeClr val="tx1"/>
                </a:solidFill>
                <a:latin typeface="+mj-lt"/>
              </a:rPr>
              <a:t>, Niemi, Olofsson och </a:t>
            </a:r>
            <a:r>
              <a:rPr lang="sv-FI" sz="2400" dirty="0" err="1">
                <a:solidFill>
                  <a:schemeClr val="tx1"/>
                </a:solidFill>
                <a:latin typeface="+mj-lt"/>
              </a:rPr>
              <a:t>Witting</a:t>
            </a:r>
            <a:r>
              <a:rPr lang="sv-FI" sz="2400" dirty="0">
                <a:solidFill>
                  <a:schemeClr val="tx1"/>
                </a:solidFill>
                <a:latin typeface="+mj-lt"/>
              </a:rPr>
              <a:t>, 2014. </a:t>
            </a:r>
          </a:p>
        </p:txBody>
      </p:sp>
    </p:spTree>
    <p:extLst>
      <p:ext uri="{BB962C8B-B14F-4D97-AF65-F5344CB8AC3E}">
        <p14:creationId xmlns:p14="http://schemas.microsoft.com/office/powerpoint/2010/main" val="2670295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191586" y="841974"/>
            <a:ext cx="10058400" cy="869132"/>
          </a:xfrm>
        </p:spPr>
        <p:txBody>
          <a:bodyPr>
            <a:normAutofit/>
          </a:bodyPr>
          <a:lstStyle/>
          <a:p>
            <a:r>
              <a:rPr lang="sv-FI" sz="3600" dirty="0"/>
              <a:t>BORNHOLMSMODELLEN   www.bornholmsmodellen.se</a:t>
            </a:r>
          </a:p>
        </p:txBody>
      </p:sp>
      <p:sp>
        <p:nvSpPr>
          <p:cNvPr id="7" name="Platshållare för innehåll 6"/>
          <p:cNvSpPr>
            <a:spLocks noGrp="1"/>
          </p:cNvSpPr>
          <p:nvPr>
            <p:ph idx="1"/>
          </p:nvPr>
        </p:nvSpPr>
        <p:spPr>
          <a:xfrm>
            <a:off x="1191586" y="1845734"/>
            <a:ext cx="9964094" cy="4023360"/>
          </a:xfrm>
        </p:spPr>
        <p:txBody>
          <a:bodyPr>
            <a:noAutofit/>
          </a:bodyPr>
          <a:lstStyle/>
          <a:p>
            <a:pPr marL="514350" indent="-514350">
              <a:buFont typeface="+mj-lt"/>
              <a:buAutoNum type="arabicPeriod"/>
            </a:pPr>
            <a:r>
              <a:rPr lang="sv-FI" sz="2400" dirty="0">
                <a:latin typeface="+mj-lt"/>
              </a:rPr>
              <a:t>Lyssnandelekar</a:t>
            </a:r>
          </a:p>
          <a:p>
            <a:pPr marL="514350" indent="-514350">
              <a:buAutoNum type="arabicPeriod"/>
            </a:pPr>
            <a:r>
              <a:rPr lang="sv-FI" sz="2400" dirty="0">
                <a:latin typeface="+mj-lt"/>
              </a:rPr>
              <a:t>Rim och ramsor</a:t>
            </a:r>
          </a:p>
          <a:p>
            <a:pPr marL="514350" indent="-514350">
              <a:buAutoNum type="arabicPeriod"/>
            </a:pPr>
            <a:r>
              <a:rPr lang="sv-FI" sz="2400" dirty="0">
                <a:latin typeface="+mj-lt"/>
              </a:rPr>
              <a:t>Meningar och ord</a:t>
            </a:r>
          </a:p>
          <a:p>
            <a:pPr marL="514350" indent="-514350">
              <a:buAutoNum type="arabicPeriod"/>
            </a:pPr>
            <a:r>
              <a:rPr lang="sv-FI" sz="2400" dirty="0">
                <a:latin typeface="+mj-lt"/>
              </a:rPr>
              <a:t>Stavelser</a:t>
            </a:r>
          </a:p>
          <a:p>
            <a:pPr marL="514350" indent="-514350">
              <a:buAutoNum type="arabicPeriod"/>
            </a:pPr>
            <a:r>
              <a:rPr lang="sv-FI" sz="2400" dirty="0">
                <a:latin typeface="+mj-lt"/>
              </a:rPr>
              <a:t>Första ljudet i ord</a:t>
            </a:r>
          </a:p>
          <a:p>
            <a:pPr marL="514350" indent="-514350">
              <a:buAutoNum type="arabicPeriod"/>
            </a:pPr>
            <a:r>
              <a:rPr lang="sv-FI" sz="2400" dirty="0">
                <a:latin typeface="+mj-lt"/>
              </a:rPr>
              <a:t>Analys och syntes av fonem</a:t>
            </a:r>
          </a:p>
          <a:p>
            <a:pPr marL="0" indent="0">
              <a:buNone/>
            </a:pPr>
            <a:endParaRPr lang="sv-FI" sz="2400" dirty="0">
              <a:latin typeface="+mj-lt"/>
            </a:endParaRPr>
          </a:p>
          <a:p>
            <a:pPr marL="0" indent="0">
              <a:buNone/>
            </a:pPr>
            <a:r>
              <a:rPr lang="sv-FI" sz="2400" dirty="0">
                <a:latin typeface="+mj-lt"/>
              </a:rPr>
              <a:t>15-20 min dagligen, 8 mån i förskolan, 2 mån i början av åk 1</a:t>
            </a:r>
          </a:p>
        </p:txBody>
      </p:sp>
    </p:spTree>
    <p:extLst>
      <p:ext uri="{BB962C8B-B14F-4D97-AF65-F5344CB8AC3E}">
        <p14:creationId xmlns:p14="http://schemas.microsoft.com/office/powerpoint/2010/main" val="312943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A136644-48DA-42B9-85D6-B2A72EA20D96}"/>
              </a:ext>
            </a:extLst>
          </p:cNvPr>
          <p:cNvSpPr>
            <a:spLocks noGrp="1"/>
          </p:cNvSpPr>
          <p:nvPr>
            <p:ph type="title"/>
          </p:nvPr>
        </p:nvSpPr>
        <p:spPr>
          <a:xfrm>
            <a:off x="1097280" y="286604"/>
            <a:ext cx="10058400" cy="1427896"/>
          </a:xfrm>
        </p:spPr>
        <p:txBody>
          <a:bodyPr>
            <a:normAutofit/>
          </a:bodyPr>
          <a:lstStyle/>
          <a:p>
            <a:r>
              <a:rPr lang="sv-FI" sz="3600" dirty="0"/>
              <a:t>ÅLANDSSTUDIEN 1997-2007</a:t>
            </a:r>
          </a:p>
        </p:txBody>
      </p:sp>
      <p:sp>
        <p:nvSpPr>
          <p:cNvPr id="3" name="Platshållare för innehåll 2">
            <a:extLst>
              <a:ext uri="{FF2B5EF4-FFF2-40B4-BE49-F238E27FC236}">
                <a16:creationId xmlns:a16="http://schemas.microsoft.com/office/drawing/2014/main" id="{EB7AC4DC-0647-4DCB-B99F-CA0BD5C75E74}"/>
              </a:ext>
            </a:extLst>
          </p:cNvPr>
          <p:cNvSpPr>
            <a:spLocks noGrp="1"/>
          </p:cNvSpPr>
          <p:nvPr>
            <p:ph idx="1"/>
          </p:nvPr>
        </p:nvSpPr>
        <p:spPr>
          <a:xfrm>
            <a:off x="1097280" y="2095500"/>
            <a:ext cx="10058400" cy="4238624"/>
          </a:xfrm>
        </p:spPr>
        <p:txBody>
          <a:bodyPr>
            <a:normAutofit/>
          </a:bodyPr>
          <a:lstStyle/>
          <a:p>
            <a:pPr>
              <a:buFont typeface="Arial" panose="020B0604020202020204" pitchFamily="34" charset="0"/>
              <a:buChar char="•"/>
            </a:pPr>
            <a:r>
              <a:rPr lang="sv-FI" dirty="0"/>
              <a:t> </a:t>
            </a:r>
            <a:r>
              <a:rPr lang="sv-FI" sz="2400" dirty="0"/>
              <a:t>Personlig  handledning</a:t>
            </a:r>
          </a:p>
          <a:p>
            <a:pPr>
              <a:buFont typeface="Arial" panose="020B0604020202020204" pitchFamily="34" charset="0"/>
              <a:buChar char="•"/>
            </a:pPr>
            <a:r>
              <a:rPr lang="sv-FI" sz="2400" dirty="0"/>
              <a:t> Regelbundna träffar med förskollärarna</a:t>
            </a:r>
          </a:p>
          <a:p>
            <a:pPr>
              <a:buFont typeface="Arial" panose="020B0604020202020204" pitchFamily="34" charset="0"/>
              <a:buChar char="•"/>
            </a:pPr>
            <a:r>
              <a:rPr lang="sv-FI" sz="2400" dirty="0"/>
              <a:t> Föreläsning om </a:t>
            </a:r>
            <a:r>
              <a:rPr lang="sv-FI" sz="2400" dirty="0" err="1"/>
              <a:t>Bornholmsmodellen</a:t>
            </a:r>
            <a:endParaRPr lang="sv-FI" sz="2400" dirty="0"/>
          </a:p>
          <a:p>
            <a:pPr>
              <a:buFont typeface="Arial" panose="020B0604020202020204" pitchFamily="34" charset="0"/>
              <a:buChar char="•"/>
            </a:pPr>
            <a:r>
              <a:rPr lang="sv-FI" sz="2400" dirty="0"/>
              <a:t> Föräldramöten</a:t>
            </a:r>
          </a:p>
          <a:p>
            <a:pPr>
              <a:buFont typeface="Arial" panose="020B0604020202020204" pitchFamily="34" charset="0"/>
              <a:buChar char="•"/>
            </a:pPr>
            <a:r>
              <a:rPr lang="sv-FI" sz="2400" dirty="0"/>
              <a:t> Information till skolnämnder och högstadiets förbundsstyrelse</a:t>
            </a:r>
          </a:p>
          <a:p>
            <a:pPr>
              <a:buFont typeface="Arial" panose="020B0604020202020204" pitchFamily="34" charset="0"/>
              <a:buChar char="•"/>
            </a:pPr>
            <a:r>
              <a:rPr lang="sv-FI" sz="2400" dirty="0"/>
              <a:t> Samverkan: förskola-skola</a:t>
            </a:r>
          </a:p>
          <a:p>
            <a:pPr>
              <a:buFont typeface="Arial" panose="020B0604020202020204" pitchFamily="34" charset="0"/>
              <a:buChar char="•"/>
            </a:pPr>
            <a:r>
              <a:rPr lang="sv-FI" sz="2400" dirty="0"/>
              <a:t> Samverkan: logopeder, speciallärare, lågstadielärare, skolpsykologer, bibliotekarier</a:t>
            </a:r>
          </a:p>
        </p:txBody>
      </p:sp>
    </p:spTree>
    <p:extLst>
      <p:ext uri="{BB962C8B-B14F-4D97-AF65-F5344CB8AC3E}">
        <p14:creationId xmlns:p14="http://schemas.microsoft.com/office/powerpoint/2010/main" val="4021491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122413" y="870100"/>
            <a:ext cx="10647091" cy="877219"/>
          </a:xfrm>
        </p:spPr>
        <p:txBody>
          <a:bodyPr>
            <a:normAutofit/>
          </a:bodyPr>
          <a:lstStyle/>
          <a:p>
            <a:r>
              <a:rPr lang="sv-FI" sz="3600" dirty="0"/>
              <a:t>REPLIKATION AV RESULTATEN?</a:t>
            </a:r>
          </a:p>
        </p:txBody>
      </p:sp>
      <p:sp>
        <p:nvSpPr>
          <p:cNvPr id="3" name="Platshållare för innehåll 2"/>
          <p:cNvSpPr>
            <a:spLocks noGrp="1"/>
          </p:cNvSpPr>
          <p:nvPr>
            <p:ph idx="1"/>
          </p:nvPr>
        </p:nvSpPr>
        <p:spPr>
          <a:xfrm>
            <a:off x="1122413" y="2136618"/>
            <a:ext cx="10294762" cy="3660098"/>
          </a:xfrm>
        </p:spPr>
        <p:txBody>
          <a:bodyPr>
            <a:normAutofit/>
          </a:bodyPr>
          <a:lstStyle/>
          <a:p>
            <a:pPr>
              <a:buFont typeface="Arial" panose="020B0604020202020204" pitchFamily="34" charset="0"/>
              <a:buChar char="•"/>
            </a:pPr>
            <a:r>
              <a:rPr lang="sv-FI" dirty="0">
                <a:latin typeface="+mj-lt"/>
              </a:rPr>
              <a:t> </a:t>
            </a:r>
            <a:r>
              <a:rPr lang="sv-FI" sz="2400" dirty="0">
                <a:latin typeface="+mj-lt"/>
              </a:rPr>
              <a:t>Annorlunda förhållanden på Åland</a:t>
            </a:r>
          </a:p>
          <a:p>
            <a:pPr>
              <a:buFont typeface="Arial" panose="020B0604020202020204" pitchFamily="34" charset="0"/>
              <a:buChar char="•"/>
            </a:pPr>
            <a:r>
              <a:rPr lang="sv-FI" sz="2400" dirty="0">
                <a:latin typeface="+mj-lt"/>
              </a:rPr>
              <a:t> Undersökningsgrupperna geografiskt nära varandra</a:t>
            </a:r>
          </a:p>
          <a:p>
            <a:pPr>
              <a:buFont typeface="Arial" panose="020B0604020202020204" pitchFamily="34" charset="0"/>
              <a:buChar char="•"/>
            </a:pPr>
            <a:r>
              <a:rPr lang="sv-FI" sz="2400" dirty="0">
                <a:latin typeface="+mj-lt"/>
              </a:rPr>
              <a:t> Kunskap om fonologisk medvetenhet hos förskollärarna</a:t>
            </a:r>
          </a:p>
          <a:p>
            <a:pPr>
              <a:buFont typeface="Arial" panose="020B0604020202020204" pitchFamily="34" charset="0"/>
              <a:buChar char="•"/>
            </a:pPr>
            <a:r>
              <a:rPr lang="sv-FI" sz="2400" dirty="0">
                <a:latin typeface="+mj-lt"/>
              </a:rPr>
              <a:t> Högre </a:t>
            </a:r>
            <a:r>
              <a:rPr lang="sv-FI" sz="2400" dirty="0" err="1">
                <a:latin typeface="+mj-lt"/>
              </a:rPr>
              <a:t>läsnivå</a:t>
            </a:r>
            <a:r>
              <a:rPr lang="sv-FI" sz="2400" dirty="0">
                <a:latin typeface="+mj-lt"/>
              </a:rPr>
              <a:t> på Åland jämfört med i Danmark</a:t>
            </a:r>
          </a:p>
          <a:p>
            <a:pPr>
              <a:buFont typeface="Arial" panose="020B0604020202020204" pitchFamily="34" charset="0"/>
              <a:buChar char="•"/>
            </a:pPr>
            <a:r>
              <a:rPr lang="sv-FI" sz="2400" dirty="0">
                <a:latin typeface="+mj-lt"/>
              </a:rPr>
              <a:t> Språklig aktivitet och stimulans även i kontrollgruppen</a:t>
            </a:r>
          </a:p>
          <a:p>
            <a:pPr>
              <a:buFont typeface="Arial" panose="020B0604020202020204" pitchFamily="34" charset="0"/>
              <a:buChar char="•"/>
            </a:pPr>
            <a:r>
              <a:rPr lang="sv-FI" sz="2400" dirty="0">
                <a:latin typeface="+mj-lt"/>
              </a:rPr>
              <a:t> Grupper med lägre träningsdos 3 dagar/vecka</a:t>
            </a:r>
          </a:p>
          <a:p>
            <a:pPr>
              <a:buFont typeface="Arial" panose="020B0604020202020204" pitchFamily="34" charset="0"/>
              <a:buChar char="•"/>
            </a:pPr>
            <a:r>
              <a:rPr lang="sv-FI" sz="2400" dirty="0">
                <a:latin typeface="+mj-lt"/>
              </a:rPr>
              <a:t> Längre uppföljning i skolan, t.o.m. åk 9</a:t>
            </a:r>
          </a:p>
        </p:txBody>
      </p:sp>
    </p:spTree>
    <p:extLst>
      <p:ext uri="{BB962C8B-B14F-4D97-AF65-F5344CB8AC3E}">
        <p14:creationId xmlns:p14="http://schemas.microsoft.com/office/powerpoint/2010/main" val="2617850"/>
      </p:ext>
    </p:extLst>
  </p:cSld>
  <p:clrMapOvr>
    <a:masterClrMapping/>
  </p:clrMapOvr>
</p:sld>
</file>

<file path=ppt/theme/theme1.xml><?xml version="1.0" encoding="utf-8"?>
<a:theme xmlns:a="http://schemas.openxmlformats.org/drawingml/2006/main" name="Efterhand">
  <a:themeElements>
    <a:clrScheme name="Efterhan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fterhand">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fterhand">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docProps/app.xml><?xml version="1.0" encoding="utf-8"?>
<Properties xmlns="http://schemas.openxmlformats.org/officeDocument/2006/extended-properties" xmlns:vt="http://schemas.openxmlformats.org/officeDocument/2006/docPropsVTypes">
  <Template>Retrospect</Template>
  <TotalTime>6637</TotalTime>
  <Words>1485</Words>
  <Application>Microsoft Office PowerPoint</Application>
  <PresentationFormat>Bredbild</PresentationFormat>
  <Paragraphs>159</Paragraphs>
  <Slides>22</Slides>
  <Notes>0</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22</vt:i4>
      </vt:variant>
    </vt:vector>
  </HeadingPairs>
  <TitlesOfParts>
    <vt:vector size="29" baseType="lpstr">
      <vt:lpstr>Arial</vt:lpstr>
      <vt:lpstr>Calibri</vt:lpstr>
      <vt:lpstr>Calibri Light</vt:lpstr>
      <vt:lpstr>Minion Pro</vt:lpstr>
      <vt:lpstr>Times New Roman</vt:lpstr>
      <vt:lpstr>Wingdings</vt:lpstr>
      <vt:lpstr>Efterhand</vt:lpstr>
      <vt:lpstr>   Den nordiska modellen: Systematisk språklek och tidig läs- och skrivutveckling- en 10-årig fonologisk interventionsstudie från förskola till och med åk 9 </vt:lpstr>
      <vt:lpstr>BORNHOLMSSTUDIEN I DANMARK 1985-1988</vt:lpstr>
      <vt:lpstr>FONOLOGISK MEDVETENHET, ORDAVKODNING OCH LÄSFÖRSTÅELSE</vt:lpstr>
      <vt:lpstr>LÄS- OCH SKRIVSVÅRIGHETER</vt:lpstr>
      <vt:lpstr>REPLIKERINGAR AV BORNHOLMSSTUDIEN</vt:lpstr>
      <vt:lpstr>LÅNGA UPPFÖLJNINGSSTUDIER</vt:lpstr>
      <vt:lpstr>BORNHOLMSMODELLEN   www.bornholmsmodellen.se</vt:lpstr>
      <vt:lpstr>ÅLANDSSTUDIEN 1997-2007</vt:lpstr>
      <vt:lpstr>REPLIKATION AV RESULTATEN?</vt:lpstr>
      <vt:lpstr>MÅL FÖR STUDIEN</vt:lpstr>
      <vt:lpstr>UNDERSÖKNINGSGRUPPER</vt:lpstr>
      <vt:lpstr>MÄTNINGAR I FÖRSKOLAN</vt:lpstr>
      <vt:lpstr>MÄTNINGAR I SKOLAN</vt:lpstr>
      <vt:lpstr>RESULTAT</vt:lpstr>
      <vt:lpstr>Kjeldsen A-C., Kärnä, A., Niemi P., Olofsson, Å., &amp; Witting, K. (2014). Gains from training in phonological awareness in kindergarten predict reading comprehension in grade 9. Scientific Studies of Reading, 18(6), 452-467. </vt:lpstr>
      <vt:lpstr>PowerPoint-presentation</vt:lpstr>
      <vt:lpstr>Kjeldsen, A-C., Saarento, S., &amp; Niemi, P. (2019). Kindergarten training in phonological awareness: fluency and comprehension gains are largest for readers-at-risk through grades 1 to 9. Journal of Learning Disabilities, 52(5), 366-382            </vt:lpstr>
      <vt:lpstr>PowerPoint-presentation</vt:lpstr>
      <vt:lpstr>SLUTLEDNINGAR</vt:lpstr>
      <vt:lpstr>HUR GÅ VIDARE?</vt:lpstr>
      <vt:lpstr>   TACK!    Pekka Niemi, Åke Olofsson, Antti Kärnä, Katarina Witting, Silja Saarento-Zaprudin  Finansiellt stöd från  Ålands Landskapsregering, Svenska Kulturfonden och Åbo Akademi  ÅLAND; barn, förskollärare, klasslärare,   </vt:lpstr>
      <vt:lpstr>PowerPoint-presentation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Nordic Model: Language games promoting literacy skills</dc:title>
  <dc:creator>Ann-Christina Kjeldsen</dc:creator>
  <cp:lastModifiedBy>Ann Jacobson</cp:lastModifiedBy>
  <cp:revision>115</cp:revision>
  <cp:lastPrinted>2020-01-29T17:03:01Z</cp:lastPrinted>
  <dcterms:created xsi:type="dcterms:W3CDTF">2019-08-20T07:24:13Z</dcterms:created>
  <dcterms:modified xsi:type="dcterms:W3CDTF">2021-10-07T10:36:34Z</dcterms:modified>
</cp:coreProperties>
</file>